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0"/>
  </p:notesMasterIdLst>
  <p:sldIdLst>
    <p:sldId id="542" r:id="rId2"/>
    <p:sldId id="543" r:id="rId3"/>
    <p:sldId id="478" r:id="rId4"/>
    <p:sldId id="479" r:id="rId5"/>
    <p:sldId id="494" r:id="rId6"/>
    <p:sldId id="495" r:id="rId7"/>
    <p:sldId id="496" r:id="rId8"/>
    <p:sldId id="497" r:id="rId9"/>
    <p:sldId id="498" r:id="rId10"/>
    <p:sldId id="499" r:id="rId11"/>
    <p:sldId id="500" r:id="rId12"/>
    <p:sldId id="501" r:id="rId13"/>
    <p:sldId id="502" r:id="rId14"/>
    <p:sldId id="503" r:id="rId15"/>
    <p:sldId id="504" r:id="rId16"/>
    <p:sldId id="505" r:id="rId17"/>
    <p:sldId id="506" r:id="rId18"/>
    <p:sldId id="507" r:id="rId19"/>
    <p:sldId id="508" r:id="rId20"/>
    <p:sldId id="509" r:id="rId21"/>
    <p:sldId id="547" r:id="rId22"/>
    <p:sldId id="259" r:id="rId23"/>
    <p:sldId id="260" r:id="rId24"/>
    <p:sldId id="261" r:id="rId25"/>
    <p:sldId id="263" r:id="rId26"/>
    <p:sldId id="265" r:id="rId27"/>
    <p:sldId id="266" r:id="rId28"/>
    <p:sldId id="267" r:id="rId29"/>
    <p:sldId id="268" r:id="rId30"/>
    <p:sldId id="269" r:id="rId31"/>
    <p:sldId id="273" r:id="rId32"/>
    <p:sldId id="275" r:id="rId33"/>
    <p:sldId id="277" r:id="rId34"/>
    <p:sldId id="279" r:id="rId35"/>
    <p:sldId id="280" r:id="rId36"/>
    <p:sldId id="281" r:id="rId37"/>
    <p:sldId id="283" r:id="rId38"/>
    <p:sldId id="284" r:id="rId39"/>
    <p:sldId id="285" r:id="rId40"/>
    <p:sldId id="287" r:id="rId41"/>
    <p:sldId id="288" r:id="rId42"/>
    <p:sldId id="289" r:id="rId43"/>
    <p:sldId id="295" r:id="rId44"/>
    <p:sldId id="544" r:id="rId45"/>
    <p:sldId id="545" r:id="rId46"/>
    <p:sldId id="546" r:id="rId47"/>
    <p:sldId id="526" r:id="rId48"/>
    <p:sldId id="527" r:id="rId49"/>
    <p:sldId id="528" r:id="rId50"/>
    <p:sldId id="529" r:id="rId51"/>
    <p:sldId id="533" r:id="rId52"/>
    <p:sldId id="534" r:id="rId53"/>
    <p:sldId id="535" r:id="rId54"/>
    <p:sldId id="536" r:id="rId55"/>
    <p:sldId id="537" r:id="rId56"/>
    <p:sldId id="538" r:id="rId57"/>
    <p:sldId id="539" r:id="rId58"/>
    <p:sldId id="540" r:id="rId59"/>
    <p:sldId id="541" r:id="rId60"/>
    <p:sldId id="510" r:id="rId61"/>
    <p:sldId id="511" r:id="rId62"/>
    <p:sldId id="512" r:id="rId63"/>
    <p:sldId id="513" r:id="rId64"/>
    <p:sldId id="514" r:id="rId65"/>
    <p:sldId id="515" r:id="rId66"/>
    <p:sldId id="516" r:id="rId67"/>
    <p:sldId id="517" r:id="rId68"/>
    <p:sldId id="518" r:id="rId69"/>
    <p:sldId id="351" r:id="rId70"/>
    <p:sldId id="352" r:id="rId71"/>
    <p:sldId id="353" r:id="rId72"/>
    <p:sldId id="355" r:id="rId73"/>
    <p:sldId id="356" r:id="rId74"/>
    <p:sldId id="357" r:id="rId75"/>
    <p:sldId id="358" r:id="rId76"/>
    <p:sldId id="359" r:id="rId77"/>
    <p:sldId id="360" r:id="rId78"/>
    <p:sldId id="361" r:id="rId79"/>
    <p:sldId id="362" r:id="rId80"/>
    <p:sldId id="363" r:id="rId81"/>
    <p:sldId id="364" r:id="rId82"/>
    <p:sldId id="365" r:id="rId83"/>
    <p:sldId id="366" r:id="rId84"/>
    <p:sldId id="367" r:id="rId85"/>
    <p:sldId id="368" r:id="rId86"/>
    <p:sldId id="369" r:id="rId87"/>
    <p:sldId id="370" r:id="rId88"/>
    <p:sldId id="371" r:id="rId8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20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449BB-A4D9-47C6-B5DC-E5C945215154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538BA8-3598-4356-A4E2-3542AE4096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5174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75B08FA-CAAF-486D-B291-0C4FE809A51D}" type="slidenum">
              <a:rPr lang="sr-Latn-CS"/>
              <a:pPr/>
              <a:t>46</a:t>
            </a:fld>
            <a:endParaRPr lang="sr-Latn-C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8563" y="727075"/>
            <a:ext cx="4460875" cy="3346450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412AC06F-5D9A-48BD-B054-528DAA5DB6AD}" type="slidenum">
              <a:rPr lang="sr-Latn-CS"/>
              <a:pPr/>
              <a:t>51</a:t>
            </a:fld>
            <a:endParaRPr lang="sr-Latn-C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8563" y="727075"/>
            <a:ext cx="4460875" cy="334645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E8B24BC-9C65-4176-BC5B-E8B6F602F5E7}" type="slidenum">
              <a:rPr lang="sr-Latn-CS"/>
              <a:pPr/>
              <a:t>52</a:t>
            </a:fld>
            <a:endParaRPr lang="sr-Latn-C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8563" y="727075"/>
            <a:ext cx="4460875" cy="3346450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469E-2BDD-445C-8B1F-1FBBDA3B8483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24C3A-2B06-44E0-8A34-80CD65DFB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469E-2BDD-445C-8B1F-1FBBDA3B8483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24C3A-2B06-44E0-8A34-80CD65DFB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469E-2BDD-445C-8B1F-1FBBDA3B8483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24C3A-2B06-44E0-8A34-80CD65DFB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F6ED6E8-2740-4D40-9290-C183FFBE0C9F}" type="slidenum">
              <a:rPr lang="sr-Latn-CS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249326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469E-2BDD-445C-8B1F-1FBBDA3B8483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24C3A-2B06-44E0-8A34-80CD65DFB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469E-2BDD-445C-8B1F-1FBBDA3B8483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24C3A-2B06-44E0-8A34-80CD65DFB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469E-2BDD-445C-8B1F-1FBBDA3B8483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24C3A-2B06-44E0-8A34-80CD65DFB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469E-2BDD-445C-8B1F-1FBBDA3B8483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24C3A-2B06-44E0-8A34-80CD65DFB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469E-2BDD-445C-8B1F-1FBBDA3B8483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24C3A-2B06-44E0-8A34-80CD65DFB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469E-2BDD-445C-8B1F-1FBBDA3B8483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24C3A-2B06-44E0-8A34-80CD65DFB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469E-2BDD-445C-8B1F-1FBBDA3B8483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24C3A-2B06-44E0-8A34-80CD65DFB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1469E-2BDD-445C-8B1F-1FBBDA3B8483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24C3A-2B06-44E0-8A34-80CD65DFB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1469E-2BDD-445C-8B1F-1FBBDA3B8483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24C3A-2B06-44E0-8A34-80CD65DFB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229600" cy="1143000"/>
          </a:xfrm>
        </p:spPr>
        <p:txBody>
          <a:bodyPr/>
          <a:lstStyle/>
          <a:p>
            <a:r>
              <a:rPr lang="sr-Cyrl-RS" dirty="0" smtClean="0"/>
              <a:t>НАРОДНО ЗДРАВЉЕ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429309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sr-Cyrl-RS" dirty="0" smtClean="0"/>
              <a:t>15. НЕДЕЉА НАСТАВЕ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1002691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534400" cy="6248400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sr-Latn-CS" sz="2800" b="1" dirty="0" smtClean="0">
                <a:latin typeface="Times New Roman" pitchFamily="18" charset="0"/>
              </a:rPr>
              <a:t>Више од </a:t>
            </a:r>
            <a:r>
              <a:rPr lang="en-US" sz="2800" b="1" dirty="0" smtClean="0">
                <a:latin typeface="Times New Roman" pitchFamily="18" charset="0"/>
              </a:rPr>
              <a:t>160 </a:t>
            </a:r>
            <a:r>
              <a:rPr lang="sr-Latn-CS" sz="2800" b="1" dirty="0" smtClean="0">
                <a:latin typeface="Times New Roman" pitchFamily="18" charset="0"/>
              </a:rPr>
              <a:t>намирница може изазвати алергијске реакције!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2400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2400" b="1" dirty="0" smtClean="0">
                <a:latin typeface="Times New Roman" pitchFamily="18" charset="0"/>
              </a:rPr>
              <a:t>А</a:t>
            </a:r>
            <a:r>
              <a:rPr lang="sr-Latn-CS" sz="2400" b="1" dirty="0" smtClean="0">
                <a:latin typeface="Times New Roman" pitchFamily="18" charset="0"/>
              </a:rPr>
              <a:t>генција за храну и лекове </a:t>
            </a:r>
            <a:r>
              <a:rPr lang="en-US" sz="2400" b="1" dirty="0" smtClean="0">
                <a:latin typeface="Times New Roman" pitchFamily="18" charset="0"/>
              </a:rPr>
              <a:t>(ФДА) </a:t>
            </a:r>
            <a:r>
              <a:rPr lang="sr-Latn-CS" sz="2400" b="1" dirty="0" smtClean="0">
                <a:latin typeface="Times New Roman" pitchFamily="18" charset="0"/>
              </a:rPr>
              <a:t>дефинисала је осам најчешћих нутритивних алергена (90%особа са нутритивним алергијама)</a:t>
            </a:r>
            <a:r>
              <a:rPr lang="en-US" sz="2400" b="1" dirty="0" smtClean="0">
                <a:latin typeface="Times New Roman" pitchFamily="18" charset="0"/>
              </a:rPr>
              <a:t>:</a:t>
            </a:r>
            <a:endParaRPr lang="sr-Latn-CS" sz="2400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en-US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млеко</a:t>
            </a:r>
            <a:endParaRPr lang="en-US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јаја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кикирики</a:t>
            </a:r>
            <a:endParaRPr lang="en-US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језграсто воће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риба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sr-Latn-CS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плодови мора</a:t>
            </a:r>
            <a:endParaRPr lang="en-US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соја</a:t>
            </a:r>
            <a:endParaRPr lang="en-US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брашно</a:t>
            </a:r>
          </a:p>
          <a:p>
            <a:pPr>
              <a:lnSpc>
                <a:spcPct val="80000"/>
              </a:lnSpc>
            </a:pPr>
            <a:endParaRPr lang="en-US" sz="18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                                            </a:t>
            </a:r>
            <a:endParaRPr lang="en-US" sz="1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4585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341438"/>
            <a:ext cx="8088312" cy="5105400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Tx/>
              <a:buNone/>
            </a:pP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Намирнице и имуни систем</a:t>
            </a:r>
            <a:endParaRPr lang="en-US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457200" indent="-457200">
              <a:lnSpc>
                <a:spcPct val="80000"/>
              </a:lnSpc>
              <a:buFontTx/>
              <a:buNone/>
            </a:pPr>
            <a:endParaRPr lang="en-US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457200" indent="-457200">
              <a:lnSpc>
                <a:spcPct val="80000"/>
              </a:lnSpc>
              <a:buFontTx/>
              <a:buNone/>
            </a:pP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Нутритивне алергије представљају низ </a:t>
            </a:r>
            <a:r>
              <a:rPr lang="en-US" sz="1800" b="1" dirty="0" err="1" smtClean="0">
                <a:solidFill>
                  <a:srgbClr val="000000"/>
                </a:solidFill>
                <a:latin typeface="Times New Roman" pitchFamily="18" charset="0"/>
              </a:rPr>
              <a:t>нео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чекиваних реакција хуманог имуног система на протеине из намирница.</a:t>
            </a:r>
            <a:r>
              <a:rPr lang="sr-Latn-CS" sz="18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457200" indent="-457200" algn="just">
              <a:lnSpc>
                <a:spcPct val="80000"/>
              </a:lnSpc>
              <a:buFontTx/>
              <a:buNone/>
            </a:pPr>
            <a:r>
              <a:rPr lang="sr-Latn-CS" sz="18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457200" indent="-457200">
              <a:lnSpc>
                <a:spcPct val="80000"/>
              </a:lnSpc>
              <a:buFontTx/>
              <a:buNone/>
            </a:pP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Две кључне компоненте нутритивних алергија:</a:t>
            </a:r>
          </a:p>
          <a:p>
            <a:pPr marL="457200" indent="-457200" algn="just">
              <a:lnSpc>
                <a:spcPct val="80000"/>
              </a:lnSpc>
            </a:pP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Стварање имуноглобулина Е </a:t>
            </a: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sz="1800" b="1" dirty="0" err="1" smtClean="0">
                <a:solidFill>
                  <a:srgbClr val="000000"/>
                </a:solidFill>
                <a:latin typeface="Times New Roman" pitchFamily="18" charset="0"/>
              </a:rPr>
              <a:t>IgE</a:t>
            </a: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), </a:t>
            </a:r>
            <a:r>
              <a:rPr lang="en-US" sz="1800" b="1" dirty="0" err="1" smtClean="0">
                <a:solidFill>
                  <a:srgbClr val="000000"/>
                </a:solidFill>
                <a:latin typeface="Times New Roman" pitchFamily="18" charset="0"/>
              </a:rPr>
              <a:t>анти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тела која се стварају као реакција на поједине материје</a:t>
            </a: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endParaRPr lang="sr-Latn-CS" sz="18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457200" indent="-457200" algn="just">
              <a:lnSpc>
                <a:spcPct val="80000"/>
              </a:lnSpc>
            </a:pP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Мастоцити</a:t>
            </a: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ћелије које се налазе на месту где се алергијске реакције јављају: нос, грло, плућа и кожа</a:t>
            </a: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marL="457200" indent="-457200" algn="just">
              <a:lnSpc>
                <a:spcPct val="80000"/>
              </a:lnSpc>
            </a:pP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Уколико особа има нутритивну алергију, организам те особе реагује на поједине намирнице тако што ствара већу количину </a:t>
            </a:r>
            <a:r>
              <a:rPr lang="en-US" sz="1800" b="1" dirty="0" err="1">
                <a:solidFill>
                  <a:srgbClr val="000000"/>
                </a:solidFill>
                <a:latin typeface="Times New Roman" pitchFamily="18" charset="0"/>
              </a:rPr>
              <a:t>IgE</a:t>
            </a: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800" b="1" dirty="0" err="1" smtClean="0">
                <a:solidFill>
                  <a:srgbClr val="000000"/>
                </a:solidFill>
                <a:latin typeface="Times New Roman" pitchFamily="18" charset="0"/>
              </a:rPr>
              <a:t>анти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тела (</a:t>
            </a:r>
            <a:r>
              <a:rPr lang="en-US" sz="1800" b="1" dirty="0" err="1" smtClean="0">
                <a:solidFill>
                  <a:srgbClr val="000000"/>
                </a:solidFill>
                <a:latin typeface="Times New Roman" pitchFamily="18" charset="0"/>
              </a:rPr>
              <a:t>сен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з</a:t>
            </a:r>
            <a:r>
              <a:rPr lang="en-US" sz="1800" b="1" dirty="0" err="1" smtClean="0">
                <a:solidFill>
                  <a:srgbClr val="000000"/>
                </a:solidFill>
                <a:latin typeface="Times New Roman" pitchFamily="18" charset="0"/>
              </a:rPr>
              <a:t>ити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визација). </a:t>
            </a:r>
          </a:p>
          <a:p>
            <a:pPr marL="457200" indent="-457200" algn="just">
              <a:lnSpc>
                <a:spcPct val="80000"/>
              </a:lnSpc>
            </a:pPr>
            <a:r>
              <a:rPr lang="en-US" sz="1800" b="1" dirty="0" err="1">
                <a:solidFill>
                  <a:srgbClr val="000000"/>
                </a:solidFill>
                <a:latin typeface="Times New Roman" pitchFamily="18" charset="0"/>
              </a:rPr>
              <a:t>IgE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 антитела су приликом следећег уноса намирнице која је изазвала сензитивизацију </a:t>
            </a:r>
            <a:r>
              <a:rPr lang="sr-Latn-CS" sz="1800" b="1" dirty="0" smtClean="0">
                <a:solidFill>
                  <a:srgbClr val="000000"/>
                </a:solidFill>
              </a:rPr>
              <a:t>“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спремна</a:t>
            </a:r>
            <a:r>
              <a:rPr lang="sr-Latn-CS" sz="1800" b="1" dirty="0" smtClean="0">
                <a:solidFill>
                  <a:srgbClr val="000000"/>
                </a:solidFill>
              </a:rPr>
              <a:t>”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 да реагују.</a:t>
            </a:r>
          </a:p>
          <a:p>
            <a:pPr marL="457200" indent="-457200" algn="just">
              <a:lnSpc>
                <a:spcPct val="80000"/>
              </a:lnSpc>
            </a:pP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Реакција између </a:t>
            </a:r>
            <a:r>
              <a:rPr lang="en-US" sz="1800" b="1" dirty="0" err="1">
                <a:solidFill>
                  <a:srgbClr val="000000"/>
                </a:solidFill>
                <a:latin typeface="Times New Roman" pitchFamily="18" charset="0"/>
              </a:rPr>
              <a:t>IgE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 антитела и компоненте у намирници узрокује ослобађање хистамина из мастоцита, који проузрокује читав низ алергијских реакција.</a:t>
            </a:r>
            <a:endParaRPr lang="en-US" sz="18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457200" indent="-457200">
              <a:lnSpc>
                <a:spcPct val="80000"/>
              </a:lnSpc>
              <a:buFontTx/>
              <a:buNone/>
            </a:pPr>
            <a:endParaRPr lang="en-US" sz="800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0520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i="1" smtClean="0">
                <a:latin typeface="Times New Roman" pitchFamily="18" charset="0"/>
              </a:rPr>
              <a:t>Која храна нај</a:t>
            </a:r>
            <a:r>
              <a:rPr lang="sr-Latn-CS" sz="2400" b="1" i="1" smtClean="0">
                <a:latin typeface="Times New Roman" pitchFamily="18" charset="0"/>
              </a:rPr>
              <a:t>ч</a:t>
            </a:r>
            <a:r>
              <a:rPr lang="en-US" sz="2400" b="1" i="1" smtClean="0">
                <a:latin typeface="Times New Roman" pitchFamily="18" charset="0"/>
              </a:rPr>
              <a:t>е</a:t>
            </a:r>
            <a:r>
              <a:rPr lang="sr-Latn-CS" sz="2400" b="1" i="1" smtClean="0">
                <a:latin typeface="Times New Roman" pitchFamily="18" charset="0"/>
              </a:rPr>
              <a:t>шћ</a:t>
            </a:r>
            <a:r>
              <a:rPr lang="en-US" sz="2400" b="1" i="1" smtClean="0">
                <a:latin typeface="Times New Roman" pitchFamily="18" charset="0"/>
              </a:rPr>
              <a:t>е узрокује</a:t>
            </a:r>
            <a:br>
              <a:rPr lang="en-US" sz="2400" b="1" i="1" smtClean="0">
                <a:latin typeface="Times New Roman" pitchFamily="18" charset="0"/>
              </a:rPr>
            </a:br>
            <a:r>
              <a:rPr lang="en-US" sz="2400" b="1" i="1" smtClean="0">
                <a:latin typeface="Times New Roman" pitchFamily="18" charset="0"/>
              </a:rPr>
              <a:t>алергијске реакције?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n-US" sz="2000" b="1" smtClean="0">
                <a:latin typeface="Times New Roman" pitchFamily="18" charset="0"/>
              </a:rPr>
              <a:t>Храна је састављена од белан</a:t>
            </a:r>
            <a:r>
              <a:rPr lang="sr-Latn-CS" sz="2000" b="1" smtClean="0">
                <a:latin typeface="Times New Roman" pitchFamily="18" charset="0"/>
              </a:rPr>
              <a:t>ч</a:t>
            </a:r>
            <a:r>
              <a:rPr lang="en-US" sz="2000" b="1" smtClean="0">
                <a:latin typeface="Times New Roman" pitchFamily="18" charset="0"/>
              </a:rPr>
              <a:t>евина, </a:t>
            </a:r>
            <a:r>
              <a:rPr lang="sr-Latn-CS" sz="2000" b="1" smtClean="0">
                <a:latin typeface="Times New Roman" pitchFamily="18" charset="0"/>
              </a:rPr>
              <a:t>ш</a:t>
            </a:r>
            <a:r>
              <a:rPr lang="en-US" sz="2000" b="1" smtClean="0">
                <a:latin typeface="Times New Roman" pitchFamily="18" charset="0"/>
              </a:rPr>
              <a:t>е</a:t>
            </a:r>
            <a:r>
              <a:rPr lang="sr-Latn-CS" sz="2000" b="1" smtClean="0">
                <a:latin typeface="Times New Roman" pitchFamily="18" charset="0"/>
              </a:rPr>
              <a:t>ћ</a:t>
            </a:r>
            <a:r>
              <a:rPr lang="en-US" sz="2000" b="1" smtClean="0">
                <a:latin typeface="Times New Roman" pitchFamily="18" charset="0"/>
              </a:rPr>
              <a:t>ера и масти. Нај</a:t>
            </a:r>
            <a:r>
              <a:rPr lang="sr-Latn-CS" sz="2000" b="1" smtClean="0">
                <a:latin typeface="Times New Roman" pitchFamily="18" charset="0"/>
              </a:rPr>
              <a:t>ч</a:t>
            </a:r>
            <a:r>
              <a:rPr lang="en-US" sz="2000" b="1" smtClean="0">
                <a:latin typeface="Times New Roman" pitchFamily="18" charset="0"/>
              </a:rPr>
              <a:t>е</a:t>
            </a:r>
            <a:r>
              <a:rPr lang="sr-Latn-CS" sz="2000" b="1" smtClean="0">
                <a:latin typeface="Times New Roman" pitchFamily="18" charset="0"/>
              </a:rPr>
              <a:t>шћ</a:t>
            </a:r>
            <a:r>
              <a:rPr lang="en-US" sz="2000" b="1" smtClean="0">
                <a:latin typeface="Times New Roman" pitchFamily="18" charset="0"/>
              </a:rPr>
              <a:t>и алергени</a:t>
            </a:r>
            <a:r>
              <a:rPr lang="sr-Latn-CS" sz="2000" b="1" smtClean="0">
                <a:latin typeface="Times New Roman" pitchFamily="18" charset="0"/>
              </a:rPr>
              <a:t> </a:t>
            </a:r>
            <a:r>
              <a:rPr lang="en-US" sz="2000" b="1" smtClean="0">
                <a:latin typeface="Times New Roman" pitchFamily="18" charset="0"/>
              </a:rPr>
              <a:t>у храни су спојеви који садр</a:t>
            </a:r>
            <a:r>
              <a:rPr lang="sr-Latn-CS" sz="2000" b="1" smtClean="0">
                <a:latin typeface="Times New Roman" pitchFamily="18" charset="0"/>
              </a:rPr>
              <a:t>ж</a:t>
            </a:r>
            <a:r>
              <a:rPr lang="en-US" sz="2000" b="1" smtClean="0">
                <a:latin typeface="Times New Roman" pitchFamily="18" charset="0"/>
              </a:rPr>
              <a:t>е </a:t>
            </a:r>
            <a:r>
              <a:rPr lang="sr-Latn-CS" sz="2000" b="1" smtClean="0">
                <a:latin typeface="Times New Roman" pitchFamily="18" charset="0"/>
              </a:rPr>
              <a:t>ш</a:t>
            </a:r>
            <a:r>
              <a:rPr lang="en-US" sz="2000" b="1" smtClean="0">
                <a:latin typeface="Times New Roman" pitchFamily="18" charset="0"/>
              </a:rPr>
              <a:t>е</a:t>
            </a:r>
            <a:r>
              <a:rPr lang="sr-Latn-CS" sz="2000" b="1" smtClean="0">
                <a:latin typeface="Times New Roman" pitchFamily="18" charset="0"/>
              </a:rPr>
              <a:t>ћ</a:t>
            </a:r>
            <a:r>
              <a:rPr lang="en-US" sz="2000" b="1" smtClean="0">
                <a:latin typeface="Times New Roman" pitchFamily="18" charset="0"/>
              </a:rPr>
              <a:t>ере и масно</a:t>
            </a:r>
            <a:r>
              <a:rPr lang="sr-Latn-CS" sz="2000" b="1" smtClean="0">
                <a:latin typeface="Times New Roman" pitchFamily="18" charset="0"/>
              </a:rPr>
              <a:t>ћ</a:t>
            </a:r>
            <a:r>
              <a:rPr lang="en-US" sz="2000" b="1" smtClean="0">
                <a:latin typeface="Times New Roman" pitchFamily="18" charset="0"/>
              </a:rPr>
              <a:t>е (гликопротеини).</a:t>
            </a:r>
            <a:endParaRPr lang="sr-Latn-CS" sz="2000" b="1" smtClean="0">
              <a:latin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endParaRPr lang="sr-Latn-CS" sz="1200" b="1" smtClean="0">
              <a:latin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000" b="1" smtClean="0">
                <a:latin typeface="Times New Roman" pitchFamily="18" charset="0"/>
              </a:rPr>
              <a:t>У одраслих</a:t>
            </a:r>
            <a:r>
              <a:rPr lang="sr-Latn-CS" sz="2000" b="1" smtClean="0">
                <a:latin typeface="Times New Roman" pitchFamily="18" charset="0"/>
              </a:rPr>
              <a:t> </a:t>
            </a:r>
            <a:r>
              <a:rPr lang="en-US" sz="2000" b="1" smtClean="0">
                <a:latin typeface="Times New Roman" pitchFamily="18" charset="0"/>
              </a:rPr>
              <a:t>је око 90% алергијских реакција на храну узроковано кикирикијем, орасима,</a:t>
            </a:r>
            <a:r>
              <a:rPr lang="sr-Latn-CS" sz="2000" b="1" smtClean="0">
                <a:latin typeface="Times New Roman" pitchFamily="18" charset="0"/>
              </a:rPr>
              <a:t> </a:t>
            </a:r>
            <a:r>
              <a:rPr lang="en-US" sz="2000" b="1" smtClean="0">
                <a:latin typeface="Times New Roman" pitchFamily="18" charset="0"/>
              </a:rPr>
              <a:t>рибом и </a:t>
            </a:r>
            <a:r>
              <a:rPr lang="sr-Latn-CS" sz="2000" b="1" smtClean="0">
                <a:latin typeface="Times New Roman" pitchFamily="18" charset="0"/>
              </a:rPr>
              <a:t>ш</a:t>
            </a:r>
            <a:r>
              <a:rPr lang="en-US" sz="2000" b="1" smtClean="0">
                <a:latin typeface="Times New Roman" pitchFamily="18" charset="0"/>
              </a:rPr>
              <a:t>кољкама, а у деце јајима, млеком, сојом и бра</a:t>
            </a:r>
            <a:r>
              <a:rPr lang="sr-Latn-CS" sz="2000" b="1" smtClean="0">
                <a:latin typeface="Times New Roman" pitchFamily="18" charset="0"/>
              </a:rPr>
              <a:t>ш</a:t>
            </a:r>
            <a:r>
              <a:rPr lang="en-US" sz="2000" b="1" smtClean="0">
                <a:latin typeface="Times New Roman" pitchFamily="18" charset="0"/>
              </a:rPr>
              <a:t>ном. </a:t>
            </a:r>
            <a:endParaRPr lang="sr-Latn-CS" sz="2000" b="1" smtClean="0">
              <a:latin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endParaRPr lang="sr-Latn-CS" sz="1200" b="1" smtClean="0">
              <a:latin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000" b="1" smtClean="0">
                <a:latin typeface="Times New Roman" pitchFamily="18" charset="0"/>
              </a:rPr>
              <a:t>Познато</a:t>
            </a:r>
            <a:r>
              <a:rPr lang="sr-Latn-CS" sz="2000" b="1" smtClean="0">
                <a:latin typeface="Times New Roman" pitchFamily="18" charset="0"/>
              </a:rPr>
              <a:t> </a:t>
            </a:r>
            <a:r>
              <a:rPr lang="en-US" sz="2000" b="1" smtClean="0">
                <a:latin typeface="Times New Roman" pitchFamily="18" charset="0"/>
              </a:rPr>
              <a:t>је да се </a:t>
            </a:r>
            <a:r>
              <a:rPr lang="sr-Latn-CS" sz="2000" b="1" smtClean="0">
                <a:latin typeface="Times New Roman" pitchFamily="18" charset="0"/>
              </a:rPr>
              <a:t>због</a:t>
            </a:r>
            <a:r>
              <a:rPr lang="en-US" sz="2000" b="1" smtClean="0">
                <a:latin typeface="Times New Roman" pitchFamily="18" charset="0"/>
              </a:rPr>
              <a:t> унакрсне реактивности у болесника који су алерги</a:t>
            </a:r>
            <a:r>
              <a:rPr lang="sr-Latn-CS" sz="2000" b="1" smtClean="0">
                <a:latin typeface="Times New Roman" pitchFamily="18" charset="0"/>
              </a:rPr>
              <a:t>ч</a:t>
            </a:r>
            <a:r>
              <a:rPr lang="en-US" sz="2000" b="1" smtClean="0">
                <a:latin typeface="Times New Roman" pitchFamily="18" charset="0"/>
              </a:rPr>
              <a:t>ни на п</a:t>
            </a:r>
            <a:r>
              <a:rPr lang="sr-Latn-CS" sz="2000" b="1" smtClean="0">
                <a:latin typeface="Times New Roman" pitchFamily="18" charset="0"/>
              </a:rPr>
              <a:t>олен </a:t>
            </a:r>
            <a:r>
              <a:rPr lang="en-US" sz="2000" b="1" smtClean="0">
                <a:latin typeface="Times New Roman" pitchFamily="18" charset="0"/>
              </a:rPr>
              <a:t>могу јавити алергијске реакције на храну, и обрнуто. </a:t>
            </a:r>
            <a:endParaRPr lang="sr-Latn-CS" sz="2000" b="1" smtClean="0">
              <a:latin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endParaRPr lang="sr-Latn-CS" sz="1200" b="1" smtClean="0">
              <a:latin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000" b="1" smtClean="0">
                <a:latin typeface="Times New Roman" pitchFamily="18" charset="0"/>
              </a:rPr>
              <a:t>У болесника алерги</a:t>
            </a:r>
            <a:r>
              <a:rPr lang="sr-Latn-CS" sz="2000" b="1" smtClean="0">
                <a:latin typeface="Times New Roman" pitchFamily="18" charset="0"/>
              </a:rPr>
              <a:t>ч</a:t>
            </a:r>
            <a:r>
              <a:rPr lang="en-US" sz="2000" b="1" smtClean="0">
                <a:latin typeface="Times New Roman" pitchFamily="18" charset="0"/>
              </a:rPr>
              <a:t>них</a:t>
            </a:r>
            <a:r>
              <a:rPr lang="sr-Latn-CS" sz="2000" b="1" smtClean="0">
                <a:latin typeface="Times New Roman" pitchFamily="18" charset="0"/>
              </a:rPr>
              <a:t> </a:t>
            </a:r>
            <a:r>
              <a:rPr lang="en-US" sz="2000" b="1" smtClean="0">
                <a:latin typeface="Times New Roman" pitchFamily="18" charset="0"/>
              </a:rPr>
              <a:t>на п</a:t>
            </a:r>
            <a:r>
              <a:rPr lang="sr-Latn-CS" sz="2000" b="1" smtClean="0">
                <a:latin typeface="Times New Roman" pitchFamily="18" charset="0"/>
              </a:rPr>
              <a:t>олен</a:t>
            </a:r>
            <a:r>
              <a:rPr lang="en-US" sz="2000" b="1" smtClean="0">
                <a:latin typeface="Times New Roman" pitchFamily="18" charset="0"/>
              </a:rPr>
              <a:t> брезе </a:t>
            </a:r>
            <a:r>
              <a:rPr lang="sr-Latn-CS" sz="2000" b="1" smtClean="0">
                <a:latin typeface="Times New Roman" pitchFamily="18" charset="0"/>
              </a:rPr>
              <a:t>ч</a:t>
            </a:r>
            <a:r>
              <a:rPr lang="en-US" sz="2000" b="1" smtClean="0">
                <a:latin typeface="Times New Roman" pitchFamily="18" charset="0"/>
              </a:rPr>
              <a:t>еста је алергија на јабуку, сирови кр</a:t>
            </a:r>
            <a:r>
              <a:rPr lang="sr-Latn-CS" sz="2000" b="1" smtClean="0">
                <a:latin typeface="Times New Roman" pitchFamily="18" charset="0"/>
              </a:rPr>
              <a:t>о</a:t>
            </a:r>
            <a:r>
              <a:rPr lang="en-US" sz="2000" b="1" smtClean="0">
                <a:latin typeface="Times New Roman" pitchFamily="18" charset="0"/>
              </a:rPr>
              <a:t>мпир, </a:t>
            </a:r>
            <a:r>
              <a:rPr lang="sr-Latn-CS" sz="2000" b="1" smtClean="0">
                <a:latin typeface="Times New Roman" pitchFamily="18" charset="0"/>
              </a:rPr>
              <a:t>шаргарепу</a:t>
            </a:r>
            <a:r>
              <a:rPr lang="en-US" sz="2000" b="1" smtClean="0">
                <a:latin typeface="Times New Roman" pitchFamily="18" charset="0"/>
              </a:rPr>
              <a:t>, целер,</a:t>
            </a:r>
            <a:r>
              <a:rPr lang="sr-Latn-CS" sz="2000" b="1" smtClean="0">
                <a:latin typeface="Times New Roman" pitchFamily="18" charset="0"/>
              </a:rPr>
              <a:t> </a:t>
            </a:r>
            <a:r>
              <a:rPr lang="en-US" sz="2000" b="1" smtClean="0">
                <a:latin typeface="Times New Roman" pitchFamily="18" charset="0"/>
              </a:rPr>
              <a:t>гра</a:t>
            </a:r>
            <a:r>
              <a:rPr lang="sr-Latn-CS" sz="2000" b="1" smtClean="0">
                <a:latin typeface="Times New Roman" pitchFamily="18" charset="0"/>
              </a:rPr>
              <a:t>ш</a:t>
            </a:r>
            <a:r>
              <a:rPr lang="en-US" sz="2000" b="1" smtClean="0">
                <a:latin typeface="Times New Roman" pitchFamily="18" charset="0"/>
              </a:rPr>
              <a:t>ак, киви и сл.</a:t>
            </a:r>
          </a:p>
        </p:txBody>
      </p:sp>
    </p:spTree>
    <p:extLst>
      <p:ext uri="{BB962C8B-B14F-4D97-AF65-F5344CB8AC3E}">
        <p14:creationId xmlns:p14="http://schemas.microsoft.com/office/powerpoint/2010/main" xmlns="" val="291032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7283450" cy="4419600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en-US" sz="1800" b="1" smtClean="0">
                <a:latin typeface="Times New Roman" pitchFamily="18" charset="0"/>
              </a:rPr>
              <a:t>Алергијске реакције на храну неретко су узроковане додацима (</a:t>
            </a:r>
            <a:r>
              <a:rPr lang="en-US" sz="1800" b="1" i="1" smtClean="0">
                <a:latin typeface="Times New Roman" pitchFamily="18" charset="0"/>
              </a:rPr>
              <a:t>адитивима</a:t>
            </a:r>
            <a:r>
              <a:rPr lang="en-US" sz="1800" b="1" smtClean="0">
                <a:latin typeface="Times New Roman" pitchFamily="18" charset="0"/>
              </a:rPr>
              <a:t>)</a:t>
            </a:r>
            <a:r>
              <a:rPr lang="sr-Latn-CS" sz="1800" b="1" smtClean="0">
                <a:latin typeface="Times New Roman" pitchFamily="18" charset="0"/>
              </a:rPr>
              <a:t> </a:t>
            </a:r>
            <a:r>
              <a:rPr lang="en-US" sz="1800" b="1" smtClean="0">
                <a:latin typeface="Times New Roman" pitchFamily="18" charset="0"/>
              </a:rPr>
              <a:t>храни, конзервансима и бојама. 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8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800" b="1" smtClean="0">
                <a:latin typeface="Times New Roman" pitchFamily="18" charset="0"/>
              </a:rPr>
              <a:t>Реакције на адитиве храни јављају се у</a:t>
            </a:r>
            <a:r>
              <a:rPr lang="sr-Latn-CS" sz="1800" b="1" smtClean="0">
                <a:latin typeface="Times New Roman" pitchFamily="18" charset="0"/>
              </a:rPr>
              <a:t> </a:t>
            </a:r>
            <a:r>
              <a:rPr lang="en-US" sz="1800" b="1" smtClean="0">
                <a:latin typeface="Times New Roman" pitchFamily="18" charset="0"/>
              </a:rPr>
              <a:t>око 1% деце и у 0,01 - 0,23% одраслих. </a:t>
            </a:r>
            <a:endParaRPr lang="sr-Latn-CS" sz="18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8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800" b="1" smtClean="0">
                <a:latin typeface="Times New Roman" pitchFamily="18" charset="0"/>
              </a:rPr>
              <a:t>Сматра се да је у</a:t>
            </a:r>
            <a:r>
              <a:rPr lang="sr-Latn-CS" sz="1800" b="1" smtClean="0">
                <a:latin typeface="Times New Roman" pitchFamily="18" charset="0"/>
              </a:rPr>
              <a:t>ч</a:t>
            </a:r>
            <a:r>
              <a:rPr lang="en-US" sz="1800" b="1" smtClean="0">
                <a:latin typeface="Times New Roman" pitchFamily="18" charset="0"/>
              </a:rPr>
              <a:t>есталост</a:t>
            </a:r>
            <a:r>
              <a:rPr lang="sr-Latn-CS" sz="1800" b="1" smtClean="0">
                <a:latin typeface="Times New Roman" pitchFamily="18" charset="0"/>
              </a:rPr>
              <a:t> </a:t>
            </a:r>
            <a:r>
              <a:rPr lang="en-US" sz="1800" b="1" smtClean="0">
                <a:latin typeface="Times New Roman" pitchFamily="18" charset="0"/>
              </a:rPr>
              <a:t>реакција на адитиве</a:t>
            </a:r>
            <a:r>
              <a:rPr lang="sr-Latn-CS" sz="1800" b="1" smtClean="0">
                <a:latin typeface="Times New Roman" pitchFamily="18" charset="0"/>
              </a:rPr>
              <a:t> у</a:t>
            </a:r>
            <a:r>
              <a:rPr lang="en-US" sz="1800" b="1" smtClean="0">
                <a:latin typeface="Times New Roman" pitchFamily="18" charset="0"/>
              </a:rPr>
              <a:t> храни заправо ве</a:t>
            </a:r>
            <a:r>
              <a:rPr lang="sr-Latn-CS" sz="1800" b="1" smtClean="0">
                <a:latin typeface="Times New Roman" pitchFamily="18" charset="0"/>
              </a:rPr>
              <a:t>ћ</a:t>
            </a:r>
            <a:r>
              <a:rPr lang="en-US" sz="1800" b="1" smtClean="0">
                <a:latin typeface="Times New Roman" pitchFamily="18" charset="0"/>
              </a:rPr>
              <a:t>а, али се због недостатних </a:t>
            </a:r>
            <a:r>
              <a:rPr lang="sr-Latn-CS" sz="1800" b="1" smtClean="0">
                <a:latin typeface="Times New Roman" pitchFamily="18" charset="0"/>
              </a:rPr>
              <a:t>и </a:t>
            </a:r>
            <a:r>
              <a:rPr lang="en-US" sz="1800" b="1" smtClean="0">
                <a:latin typeface="Times New Roman" pitchFamily="18" charset="0"/>
              </a:rPr>
              <a:t>нестандардизираних тестова ре</a:t>
            </a:r>
            <a:r>
              <a:rPr lang="sr-Latn-CS" sz="1800" b="1" smtClean="0">
                <a:latin typeface="Times New Roman" pitchFamily="18" charset="0"/>
              </a:rPr>
              <a:t>ђ</a:t>
            </a:r>
            <a:r>
              <a:rPr lang="en-US" sz="1800" b="1" smtClean="0">
                <a:latin typeface="Times New Roman" pitchFamily="18" charset="0"/>
              </a:rPr>
              <a:t>е доказују. 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8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800" b="1" smtClean="0">
                <a:latin typeface="Times New Roman" pitchFamily="18" charset="0"/>
              </a:rPr>
              <a:t>Неке </a:t>
            </a:r>
            <a:r>
              <a:rPr lang="sr-Latn-CS" sz="1800" b="1" smtClean="0">
                <a:latin typeface="Times New Roman" pitchFamily="18" charset="0"/>
              </a:rPr>
              <a:t>материје</a:t>
            </a:r>
            <a:r>
              <a:rPr lang="en-US" sz="1800" b="1" smtClean="0">
                <a:latin typeface="Times New Roman" pitchFamily="18" charset="0"/>
              </a:rPr>
              <a:t> могу се поимени</a:t>
            </a:r>
            <a:r>
              <a:rPr lang="sr-Latn-CS" sz="1800" b="1" smtClean="0">
                <a:latin typeface="Times New Roman" pitchFamily="18" charset="0"/>
              </a:rPr>
              <a:t>ч</a:t>
            </a:r>
            <a:r>
              <a:rPr lang="en-US" sz="1800" b="1" smtClean="0">
                <a:latin typeface="Times New Roman" pitchFamily="18" charset="0"/>
              </a:rPr>
              <a:t>но</a:t>
            </a:r>
            <a:r>
              <a:rPr lang="sr-Latn-CS" sz="1800" b="1" smtClean="0">
                <a:latin typeface="Times New Roman" pitchFamily="18" charset="0"/>
              </a:rPr>
              <a:t> </a:t>
            </a:r>
            <a:r>
              <a:rPr lang="en-US" sz="1800" b="1" smtClean="0">
                <a:latin typeface="Times New Roman" pitchFamily="18" charset="0"/>
              </a:rPr>
              <a:t>споменути: конзерванс натриј</a:t>
            </a:r>
            <a:r>
              <a:rPr lang="sr-Latn-CS" sz="1800" b="1" smtClean="0">
                <a:latin typeface="Times New Roman" pitchFamily="18" charset="0"/>
              </a:rPr>
              <a:t>ум</a:t>
            </a:r>
            <a:r>
              <a:rPr lang="en-US" sz="1800" b="1" smtClean="0">
                <a:latin typeface="Times New Roman" pitchFamily="18" charset="0"/>
              </a:rPr>
              <a:t> бензоат, боја тартразин (</a:t>
            </a:r>
            <a:r>
              <a:rPr lang="sr-Latn-CS" sz="1800" b="1" i="1" smtClean="0">
                <a:latin typeface="Times New Roman" pitchFamily="18" charset="0"/>
              </a:rPr>
              <a:t>ж</a:t>
            </a:r>
            <a:r>
              <a:rPr lang="en-US" sz="1800" b="1" i="1" smtClean="0">
                <a:latin typeface="Times New Roman" pitchFamily="18" charset="0"/>
              </a:rPr>
              <a:t>уто обојени</a:t>
            </a:r>
            <a:r>
              <a:rPr lang="sr-Latn-CS" sz="1800" b="1" i="1" smtClean="0">
                <a:latin typeface="Times New Roman" pitchFamily="18" charset="0"/>
              </a:rPr>
              <a:t> </a:t>
            </a:r>
            <a:r>
              <a:rPr lang="en-US" sz="1800" b="1" i="1" smtClean="0">
                <a:latin typeface="Times New Roman" pitchFamily="18" charset="0"/>
              </a:rPr>
              <a:t>напитци, слатки</a:t>
            </a:r>
            <a:r>
              <a:rPr lang="sr-Latn-CS" sz="1800" b="1" i="1" smtClean="0">
                <a:latin typeface="Times New Roman" pitchFamily="18" charset="0"/>
              </a:rPr>
              <a:t>ш</a:t>
            </a:r>
            <a:r>
              <a:rPr lang="en-US" sz="1800" b="1" i="1" smtClean="0">
                <a:latin typeface="Times New Roman" pitchFamily="18" charset="0"/>
              </a:rPr>
              <a:t>и и сл</a:t>
            </a:r>
            <a:r>
              <a:rPr lang="en-US" sz="1800" b="1" smtClean="0">
                <a:latin typeface="Times New Roman" pitchFamily="18" charset="0"/>
              </a:rPr>
              <a:t>.), те </a:t>
            </a:r>
            <a:r>
              <a:rPr lang="sr-Latn-CS" sz="1800" b="1" smtClean="0">
                <a:latin typeface="Times New Roman" pitchFamily="18" charset="0"/>
              </a:rPr>
              <a:t>вештачки заслађивач</a:t>
            </a:r>
            <a:r>
              <a:rPr lang="en-US" sz="1800" b="1" smtClean="0">
                <a:latin typeface="Times New Roman" pitchFamily="18" charset="0"/>
              </a:rPr>
              <a:t> аспартам.</a:t>
            </a:r>
          </a:p>
        </p:txBody>
      </p:sp>
    </p:spTree>
    <p:extLst>
      <p:ext uri="{BB962C8B-B14F-4D97-AF65-F5344CB8AC3E}">
        <p14:creationId xmlns:p14="http://schemas.microsoft.com/office/powerpoint/2010/main" xmlns="" val="86544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8229600" cy="1371600"/>
          </a:xfrm>
        </p:spPr>
        <p:txBody>
          <a:bodyPr/>
          <a:lstStyle/>
          <a:p>
            <a:r>
              <a:rPr lang="sr-Cyrl-CS" sz="2000" b="1" i="1" smtClean="0">
                <a:latin typeface="Times New Roman" pitchFamily="18" charset="0"/>
              </a:rPr>
              <a:t>Како се манифестују нутритивне алергије?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905000"/>
            <a:ext cx="7427913" cy="4953000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en-US" sz="1800" b="1" dirty="0" err="1" smtClean="0">
                <a:latin typeface="Times New Roman" pitchFamily="18" charset="0"/>
              </a:rPr>
              <a:t>Алергијске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реакције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на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храну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посредоване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>
                <a:solidFill>
                  <a:srgbClr val="000000"/>
                </a:solidFill>
                <a:latin typeface="Times New Roman" pitchFamily="18" charset="0"/>
              </a:rPr>
              <a:t>IgE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sr-Latn-CS" sz="1800" b="1" dirty="0" smtClean="0">
                <a:latin typeface="Times New Roman" pitchFamily="18" charset="0"/>
              </a:rPr>
              <a:t>антителима </a:t>
            </a:r>
            <a:r>
              <a:rPr lang="en-US" sz="1800" b="1" dirty="0" err="1" smtClean="0">
                <a:latin typeface="Times New Roman" pitchFamily="18" charset="0"/>
              </a:rPr>
              <a:t>врло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су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разнолике</a:t>
            </a:r>
            <a:r>
              <a:rPr lang="en-US" sz="1800" b="1" dirty="0" smtClean="0">
                <a:latin typeface="Times New Roman" pitchFamily="18" charset="0"/>
              </a:rPr>
              <a:t>. </a:t>
            </a:r>
            <a:endParaRPr lang="sr-Latn-CS" sz="1800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400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800" b="1" dirty="0" err="1" smtClean="0">
                <a:latin typeface="Times New Roman" pitchFamily="18" charset="0"/>
              </a:rPr>
              <a:t>Могу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узроковати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реакције</a:t>
            </a:r>
            <a:r>
              <a:rPr lang="sr-Latn-CS" sz="1800" b="1" dirty="0" smtClean="0">
                <a:latin typeface="Times New Roman" pitchFamily="18" charset="0"/>
              </a:rPr>
              <a:t> читавог организма </a:t>
            </a:r>
            <a:r>
              <a:rPr lang="en-US" sz="1800" b="1" dirty="0" err="1" smtClean="0">
                <a:latin typeface="Times New Roman" pitchFamily="18" charset="0"/>
              </a:rPr>
              <a:t>опасне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по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sr-Latn-CS" sz="1800" b="1" dirty="0" smtClean="0">
                <a:latin typeface="Times New Roman" pitchFamily="18" charset="0"/>
              </a:rPr>
              <a:t>ж</a:t>
            </a:r>
            <a:r>
              <a:rPr lang="en-US" sz="1800" b="1" dirty="0" err="1" smtClean="0">
                <a:latin typeface="Times New Roman" pitchFamily="18" charset="0"/>
              </a:rPr>
              <a:t>ивот</a:t>
            </a:r>
            <a:r>
              <a:rPr lang="en-US" sz="1800" b="1" dirty="0" smtClean="0">
                <a:latin typeface="Times New Roman" pitchFamily="18" charset="0"/>
              </a:rPr>
              <a:t> (</a:t>
            </a:r>
            <a:r>
              <a:rPr lang="en-US" sz="1800" b="1" i="1" dirty="0" err="1" smtClean="0">
                <a:latin typeface="Times New Roman" pitchFamily="18" charset="0"/>
              </a:rPr>
              <a:t>анафилакти</a:t>
            </a:r>
            <a:r>
              <a:rPr lang="sr-Latn-CS" sz="1800" b="1" i="1" dirty="0" smtClean="0">
                <a:latin typeface="Times New Roman" pitchFamily="18" charset="0"/>
              </a:rPr>
              <a:t>ч</a:t>
            </a:r>
            <a:r>
              <a:rPr lang="en-US" sz="1800" b="1" i="1" dirty="0" err="1" smtClean="0">
                <a:latin typeface="Times New Roman" pitchFamily="18" charset="0"/>
              </a:rPr>
              <a:t>ки</a:t>
            </a:r>
            <a:r>
              <a:rPr lang="en-US" sz="1800" b="1" i="1" dirty="0" smtClean="0">
                <a:latin typeface="Times New Roman" pitchFamily="18" charset="0"/>
              </a:rPr>
              <a:t> </a:t>
            </a:r>
            <a:r>
              <a:rPr lang="sr-Latn-CS" sz="1800" b="1" i="1" dirty="0" smtClean="0">
                <a:latin typeface="Times New Roman" pitchFamily="18" charset="0"/>
              </a:rPr>
              <a:t>ш</a:t>
            </a:r>
            <a:r>
              <a:rPr lang="en-US" sz="1800" b="1" i="1" dirty="0" err="1" smtClean="0">
                <a:latin typeface="Times New Roman" pitchFamily="18" charset="0"/>
              </a:rPr>
              <a:t>ок</a:t>
            </a:r>
            <a:r>
              <a:rPr lang="en-US" sz="1800" b="1" dirty="0" smtClean="0">
                <a:latin typeface="Times New Roman" pitchFamily="18" charset="0"/>
              </a:rPr>
              <a:t>) </a:t>
            </a:r>
            <a:r>
              <a:rPr lang="en-US" sz="1800" b="1" dirty="0" err="1" smtClean="0">
                <a:latin typeface="Times New Roman" pitchFamily="18" charset="0"/>
              </a:rPr>
              <a:t>или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захватити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један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или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ви</a:t>
            </a:r>
            <a:r>
              <a:rPr lang="sr-Latn-CS" sz="1800" b="1" dirty="0" smtClean="0">
                <a:latin typeface="Times New Roman" pitchFamily="18" charset="0"/>
              </a:rPr>
              <a:t>ш</a:t>
            </a:r>
            <a:r>
              <a:rPr lang="en-US" sz="1800" b="1" dirty="0" smtClean="0">
                <a:latin typeface="Times New Roman" pitchFamily="18" charset="0"/>
              </a:rPr>
              <a:t>е</a:t>
            </a:r>
            <a:r>
              <a:rPr lang="sr-Latn-C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органских</a:t>
            </a:r>
            <a:r>
              <a:rPr lang="en-US" sz="1800" b="1" dirty="0" smtClean="0">
                <a:latin typeface="Times New Roman" pitchFamily="18" charset="0"/>
              </a:rPr>
              <a:t> с</a:t>
            </a:r>
            <a:r>
              <a:rPr lang="sr-Latn-CS" sz="1800" b="1" dirty="0" smtClean="0">
                <a:latin typeface="Times New Roman" pitchFamily="18" charset="0"/>
              </a:rPr>
              <a:t>и</a:t>
            </a:r>
            <a:r>
              <a:rPr lang="en-US" sz="1800" b="1" dirty="0" err="1" smtClean="0">
                <a:latin typeface="Times New Roman" pitchFamily="18" charset="0"/>
              </a:rPr>
              <a:t>ст</a:t>
            </a:r>
            <a:r>
              <a:rPr lang="sr-Latn-CS" sz="1800" b="1" dirty="0" smtClean="0">
                <a:latin typeface="Times New Roman" pitchFamily="18" charset="0"/>
              </a:rPr>
              <a:t>ема</a:t>
            </a:r>
            <a:r>
              <a:rPr lang="en-US" sz="1800" b="1" dirty="0" smtClean="0">
                <a:latin typeface="Times New Roman" pitchFamily="18" charset="0"/>
              </a:rPr>
              <a:t>. </a:t>
            </a:r>
            <a:endParaRPr lang="sr-Latn-CS" sz="1800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400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800" b="1" dirty="0" err="1" smtClean="0">
                <a:latin typeface="Times New Roman" pitchFamily="18" charset="0"/>
              </a:rPr>
              <a:t>Нај</a:t>
            </a:r>
            <a:r>
              <a:rPr lang="sr-Latn-CS" sz="1800" b="1" dirty="0" smtClean="0">
                <a:latin typeface="Times New Roman" pitchFamily="18" charset="0"/>
              </a:rPr>
              <a:t>ч</a:t>
            </a:r>
            <a:r>
              <a:rPr lang="en-US" sz="1800" b="1" dirty="0" smtClean="0">
                <a:latin typeface="Times New Roman" pitchFamily="18" charset="0"/>
              </a:rPr>
              <a:t>е</a:t>
            </a:r>
            <a:r>
              <a:rPr lang="sr-Latn-CS" sz="1800" b="1" dirty="0" smtClean="0">
                <a:latin typeface="Times New Roman" pitchFamily="18" charset="0"/>
              </a:rPr>
              <a:t>шћ</a:t>
            </a:r>
            <a:r>
              <a:rPr lang="en-US" sz="1800" b="1" dirty="0" smtClean="0">
                <a:latin typeface="Times New Roman" pitchFamily="18" charset="0"/>
              </a:rPr>
              <a:t>е </a:t>
            </a:r>
            <a:r>
              <a:rPr lang="en-US" sz="1800" b="1" dirty="0" err="1" smtClean="0">
                <a:latin typeface="Times New Roman" pitchFamily="18" charset="0"/>
              </a:rPr>
              <a:t>су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ко</a:t>
            </a:r>
            <a:r>
              <a:rPr lang="sr-Latn-CS" sz="1800" b="1" dirty="0" smtClean="0">
                <a:latin typeface="Times New Roman" pitchFamily="18" charset="0"/>
              </a:rPr>
              <a:t>ж</a:t>
            </a:r>
            <a:r>
              <a:rPr lang="en-US" sz="1800" b="1" dirty="0" err="1" smtClean="0">
                <a:latin typeface="Times New Roman" pitchFamily="18" charset="0"/>
              </a:rPr>
              <a:t>не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реакције</a:t>
            </a:r>
            <a:r>
              <a:rPr lang="en-US" sz="1800" b="1" dirty="0" smtClean="0">
                <a:latin typeface="Times New Roman" pitchFamily="18" charset="0"/>
              </a:rPr>
              <a:t> (</a:t>
            </a:r>
            <a:r>
              <a:rPr lang="en-US" sz="1800" b="1" i="1" dirty="0" err="1" smtClean="0">
                <a:latin typeface="Times New Roman" pitchFamily="18" charset="0"/>
              </a:rPr>
              <a:t>уртикарија</a:t>
            </a:r>
            <a:r>
              <a:rPr lang="en-US" sz="1800" b="1" i="1" dirty="0" smtClean="0">
                <a:latin typeface="Times New Roman" pitchFamily="18" charset="0"/>
              </a:rPr>
              <a:t>, </a:t>
            </a:r>
            <a:r>
              <a:rPr lang="en-US" sz="1800" b="1" i="1" dirty="0" err="1" smtClean="0">
                <a:latin typeface="Times New Roman" pitchFamily="18" charset="0"/>
              </a:rPr>
              <a:t>ангиоедем</a:t>
            </a:r>
            <a:r>
              <a:rPr lang="en-US" sz="1800" b="1" i="1" dirty="0" smtClean="0">
                <a:latin typeface="Times New Roman" pitchFamily="18" charset="0"/>
              </a:rPr>
              <a:t>,</a:t>
            </a:r>
            <a:r>
              <a:rPr lang="sr-Latn-CS" sz="1800" b="1" i="1" dirty="0" smtClean="0">
                <a:latin typeface="Times New Roman" pitchFamily="18" charset="0"/>
              </a:rPr>
              <a:t> </a:t>
            </a:r>
            <a:r>
              <a:rPr lang="en-US" sz="1800" b="1" i="1" dirty="0" err="1" smtClean="0">
                <a:latin typeface="Times New Roman" pitchFamily="18" charset="0"/>
              </a:rPr>
              <a:t>атопијски</a:t>
            </a:r>
            <a:r>
              <a:rPr lang="en-US" sz="1800" b="1" i="1" dirty="0" smtClean="0">
                <a:latin typeface="Times New Roman" pitchFamily="18" charset="0"/>
              </a:rPr>
              <a:t> </a:t>
            </a:r>
            <a:r>
              <a:rPr lang="en-US" sz="1800" b="1" i="1" dirty="0" err="1" smtClean="0">
                <a:latin typeface="Times New Roman" pitchFamily="18" charset="0"/>
              </a:rPr>
              <a:t>дерматитис</a:t>
            </a:r>
            <a:r>
              <a:rPr lang="en-US" sz="1800" b="1" dirty="0" smtClean="0">
                <a:latin typeface="Times New Roman" pitchFamily="18" charset="0"/>
              </a:rPr>
              <a:t>). </a:t>
            </a:r>
            <a:endParaRPr lang="sr-Latn-CS" sz="1800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400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800" b="1" dirty="0" err="1" smtClean="0">
                <a:latin typeface="Times New Roman" pitchFamily="18" charset="0"/>
              </a:rPr>
              <a:t>Неретко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се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алергија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на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храну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манифестује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само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тзв</a:t>
            </a:r>
            <a:r>
              <a:rPr lang="en-US" sz="1800" b="1" dirty="0" smtClean="0">
                <a:latin typeface="Times New Roman" pitchFamily="18" charset="0"/>
              </a:rPr>
              <a:t>.</a:t>
            </a:r>
            <a:r>
              <a:rPr lang="sr-Latn-C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оралним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алергијским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синдромом</a:t>
            </a:r>
            <a:r>
              <a:rPr lang="en-US" sz="1800" b="1" dirty="0" smtClean="0">
                <a:latin typeface="Times New Roman" pitchFamily="18" charset="0"/>
              </a:rPr>
              <a:t>, </a:t>
            </a:r>
            <a:r>
              <a:rPr lang="en-US" sz="1800" b="1" dirty="0" err="1" smtClean="0">
                <a:latin typeface="Times New Roman" pitchFamily="18" charset="0"/>
              </a:rPr>
              <a:t>односно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осе</a:t>
            </a:r>
            <a:r>
              <a:rPr lang="sr-Latn-CS" sz="1800" b="1" dirty="0" smtClean="0">
                <a:latin typeface="Times New Roman" pitchFamily="18" charset="0"/>
              </a:rPr>
              <a:t>ћ</a:t>
            </a:r>
            <a:r>
              <a:rPr lang="en-US" sz="1800" b="1" dirty="0" err="1" smtClean="0">
                <a:latin typeface="Times New Roman" pitchFamily="18" charset="0"/>
              </a:rPr>
              <a:t>ајем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пе</a:t>
            </a:r>
            <a:r>
              <a:rPr lang="sr-Latn-CS" sz="1800" b="1" dirty="0" smtClean="0">
                <a:latin typeface="Times New Roman" pitchFamily="18" charset="0"/>
              </a:rPr>
              <a:t>ч</a:t>
            </a:r>
            <a:r>
              <a:rPr lang="en-US" sz="1800" b="1" dirty="0" err="1" smtClean="0">
                <a:latin typeface="Times New Roman" pitchFamily="18" charset="0"/>
              </a:rPr>
              <a:t>ења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или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сврба</a:t>
            </a:r>
            <a:r>
              <a:rPr lang="sr-Latn-C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језика</a:t>
            </a:r>
            <a:r>
              <a:rPr lang="en-US" sz="1800" b="1" dirty="0" smtClean="0">
                <a:latin typeface="Times New Roman" pitchFamily="18" charset="0"/>
              </a:rPr>
              <a:t>, </a:t>
            </a:r>
            <a:r>
              <a:rPr lang="en-US" sz="1800" b="1" dirty="0" err="1" smtClean="0">
                <a:latin typeface="Times New Roman" pitchFamily="18" charset="0"/>
              </a:rPr>
              <a:t>отоком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језика</a:t>
            </a:r>
            <a:r>
              <a:rPr lang="en-US" sz="1800" b="1" dirty="0" smtClean="0">
                <a:latin typeface="Times New Roman" pitchFamily="18" charset="0"/>
              </a:rPr>
              <a:t>, </a:t>
            </a:r>
            <a:r>
              <a:rPr lang="en-US" sz="1800" b="1" dirty="0" err="1" smtClean="0">
                <a:latin typeface="Times New Roman" pitchFamily="18" charset="0"/>
              </a:rPr>
              <a:t>уса</a:t>
            </a:r>
            <a:r>
              <a:rPr lang="sr-Latn-CS" sz="1800" b="1" dirty="0" smtClean="0">
                <a:latin typeface="Times New Roman" pitchFamily="18" charset="0"/>
              </a:rPr>
              <a:t>на</a:t>
            </a:r>
            <a:r>
              <a:rPr lang="en-US" sz="1800" b="1" dirty="0" smtClean="0">
                <a:latin typeface="Times New Roman" pitchFamily="18" charset="0"/>
              </a:rPr>
              <a:t>, </a:t>
            </a:r>
            <a:r>
              <a:rPr lang="en-US" sz="1800" b="1" dirty="0" err="1" smtClean="0">
                <a:latin typeface="Times New Roman" pitchFamily="18" charset="0"/>
              </a:rPr>
              <a:t>непца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или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sr-Latn-CS" sz="1800" b="1" dirty="0" smtClean="0">
                <a:latin typeface="Times New Roman" pitchFamily="18" charset="0"/>
              </a:rPr>
              <a:t>ж</a:t>
            </a:r>
            <a:r>
              <a:rPr lang="en-US" sz="1800" b="1" dirty="0" err="1" smtClean="0">
                <a:latin typeface="Times New Roman" pitchFamily="18" charset="0"/>
              </a:rPr>
              <a:t>дрела</a:t>
            </a:r>
            <a:r>
              <a:rPr lang="en-US" sz="1800" b="1" dirty="0" smtClean="0">
                <a:latin typeface="Times New Roman" pitchFamily="18" charset="0"/>
              </a:rPr>
              <a:t>. </a:t>
            </a:r>
            <a:endParaRPr lang="sr-Latn-CS" sz="1800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400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800" b="1" dirty="0" err="1" smtClean="0">
                <a:latin typeface="Times New Roman" pitchFamily="18" charset="0"/>
              </a:rPr>
              <a:t>Захва</a:t>
            </a:r>
            <a:r>
              <a:rPr lang="sr-Latn-CS" sz="1800" b="1" dirty="0" smtClean="0">
                <a:latin typeface="Times New Roman" pitchFamily="18" charset="0"/>
              </a:rPr>
              <a:t>ћ</a:t>
            </a:r>
            <a:r>
              <a:rPr lang="en-US" sz="1800" b="1" dirty="0" err="1" smtClean="0">
                <a:latin typeface="Times New Roman" pitchFamily="18" charset="0"/>
              </a:rPr>
              <a:t>еност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sr-Latn-CS" sz="1800" b="1" dirty="0" smtClean="0">
                <a:latin typeface="Times New Roman" pitchFamily="18" charset="0"/>
              </a:rPr>
              <a:t>органа за дисање </a:t>
            </a:r>
            <a:r>
              <a:rPr lang="en-US" sz="1800" b="1" dirty="0" err="1" smtClean="0">
                <a:latin typeface="Times New Roman" pitchFamily="18" charset="0"/>
              </a:rPr>
              <a:t>мо</a:t>
            </a:r>
            <a:r>
              <a:rPr lang="sr-Latn-CS" sz="1800" b="1" dirty="0" smtClean="0">
                <a:latin typeface="Times New Roman" pitchFamily="18" charset="0"/>
              </a:rPr>
              <a:t>ж</a:t>
            </a:r>
            <a:r>
              <a:rPr lang="en-US" sz="1800" b="1" dirty="0" smtClean="0">
                <a:latin typeface="Times New Roman" pitchFamily="18" charset="0"/>
              </a:rPr>
              <a:t>е </a:t>
            </a:r>
            <a:r>
              <a:rPr lang="en-US" sz="1800" b="1" dirty="0" err="1" smtClean="0">
                <a:latin typeface="Times New Roman" pitchFamily="18" charset="0"/>
              </a:rPr>
              <a:t>се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sr-Latn-CS" sz="1800" b="1" dirty="0" smtClean="0">
                <a:latin typeface="Times New Roman" pitchFamily="18" charset="0"/>
              </a:rPr>
              <a:t>испољити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симптомима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астме</a:t>
            </a:r>
            <a:r>
              <a:rPr lang="en-US" sz="1800" b="1" dirty="0" smtClean="0">
                <a:latin typeface="Times New Roman" pitchFamily="18" charset="0"/>
              </a:rPr>
              <a:t> и </a:t>
            </a:r>
            <a:r>
              <a:rPr lang="en-US" sz="1800" b="1" dirty="0" err="1" smtClean="0">
                <a:latin typeface="Times New Roman" pitchFamily="18" charset="0"/>
              </a:rPr>
              <a:t>алергијског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ринитиса</a:t>
            </a:r>
            <a:r>
              <a:rPr lang="en-US" sz="1800" b="1" dirty="0" smtClean="0">
                <a:latin typeface="Times New Roman" pitchFamily="18" charset="0"/>
              </a:rPr>
              <a:t>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400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800" b="1" dirty="0" err="1" smtClean="0">
                <a:latin typeface="Times New Roman" pitchFamily="18" charset="0"/>
              </a:rPr>
              <a:t>Симптоми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алергије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на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храну</a:t>
            </a:r>
            <a:r>
              <a:rPr lang="en-US" sz="1800" b="1" dirty="0" smtClean="0">
                <a:latin typeface="Times New Roman" pitchFamily="18" charset="0"/>
              </a:rPr>
              <a:t> у </a:t>
            </a:r>
            <a:r>
              <a:rPr lang="sr-Latn-CS" sz="1800" b="1" dirty="0" smtClean="0">
                <a:latin typeface="Times New Roman" pitchFamily="18" charset="0"/>
              </a:rPr>
              <a:t>органима за варење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су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гр</a:t>
            </a:r>
            <a:r>
              <a:rPr lang="sr-Latn-CS" sz="1800" b="1" dirty="0" smtClean="0">
                <a:latin typeface="Times New Roman" pitchFamily="18" charset="0"/>
              </a:rPr>
              <a:t>ч</a:t>
            </a:r>
            <a:r>
              <a:rPr lang="en-US" sz="1800" b="1" dirty="0" err="1" smtClean="0">
                <a:latin typeface="Times New Roman" pitchFamily="18" charset="0"/>
              </a:rPr>
              <a:t>еви</a:t>
            </a:r>
            <a:r>
              <a:rPr lang="en-US" sz="1800" b="1" dirty="0" smtClean="0">
                <a:latin typeface="Times New Roman" pitchFamily="18" charset="0"/>
              </a:rPr>
              <a:t>, </a:t>
            </a:r>
            <a:r>
              <a:rPr lang="en-US" sz="1800" b="1" dirty="0" err="1" smtClean="0">
                <a:latin typeface="Times New Roman" pitchFamily="18" charset="0"/>
              </a:rPr>
              <a:t>му</a:t>
            </a:r>
            <a:r>
              <a:rPr lang="sr-Latn-CS" sz="1800" b="1" dirty="0" smtClean="0">
                <a:latin typeface="Times New Roman" pitchFamily="18" charset="0"/>
              </a:rPr>
              <a:t>ч</a:t>
            </a:r>
            <a:r>
              <a:rPr lang="en-US" sz="1800" b="1" dirty="0" err="1" smtClean="0">
                <a:latin typeface="Times New Roman" pitchFamily="18" charset="0"/>
              </a:rPr>
              <a:t>нина</a:t>
            </a:r>
            <a:r>
              <a:rPr lang="en-US" sz="1800" b="1" dirty="0" smtClean="0">
                <a:latin typeface="Times New Roman" pitchFamily="18" charset="0"/>
              </a:rPr>
              <a:t>,</a:t>
            </a:r>
            <a:r>
              <a:rPr lang="sr-Latn-C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повра</a:t>
            </a:r>
            <a:r>
              <a:rPr lang="sr-Latn-CS" sz="1800" b="1" dirty="0" smtClean="0">
                <a:latin typeface="Times New Roman" pitchFamily="18" charset="0"/>
              </a:rPr>
              <a:t>ћ</a:t>
            </a:r>
            <a:r>
              <a:rPr lang="en-US" sz="1800" b="1" dirty="0" err="1" smtClean="0">
                <a:latin typeface="Times New Roman" pitchFamily="18" charset="0"/>
              </a:rPr>
              <a:t>ање</a:t>
            </a:r>
            <a:r>
              <a:rPr lang="en-US" sz="1800" b="1" dirty="0" smtClean="0">
                <a:latin typeface="Times New Roman" pitchFamily="18" charset="0"/>
              </a:rPr>
              <a:t> и </a:t>
            </a:r>
            <a:r>
              <a:rPr lang="en-US" sz="1800" b="1" dirty="0" err="1" smtClean="0">
                <a:latin typeface="Times New Roman" pitchFamily="18" charset="0"/>
              </a:rPr>
              <a:t>прол</a:t>
            </a:r>
            <a:r>
              <a:rPr lang="sr-Latn-CS" sz="1800" b="1" dirty="0" smtClean="0">
                <a:latin typeface="Times New Roman" pitchFamily="18" charset="0"/>
              </a:rPr>
              <a:t>и</a:t>
            </a:r>
            <a:r>
              <a:rPr lang="en-US" sz="1800" b="1" dirty="0" smtClean="0">
                <a:latin typeface="Times New Roman" pitchFamily="18" charset="0"/>
              </a:rPr>
              <a:t>в. </a:t>
            </a:r>
            <a:r>
              <a:rPr lang="en-US" sz="1800" b="1" dirty="0" err="1" smtClean="0">
                <a:latin typeface="Times New Roman" pitchFamily="18" charset="0"/>
              </a:rPr>
              <a:t>Гр</a:t>
            </a:r>
            <a:r>
              <a:rPr lang="sr-Latn-CS" sz="1800" b="1" dirty="0" smtClean="0">
                <a:latin typeface="Times New Roman" pitchFamily="18" charset="0"/>
              </a:rPr>
              <a:t>ч</a:t>
            </a:r>
            <a:r>
              <a:rPr lang="en-US" sz="1800" b="1" dirty="0" err="1" smtClean="0">
                <a:latin typeface="Times New Roman" pitchFamily="18" charset="0"/>
              </a:rPr>
              <a:t>еви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су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sr-Latn-CS" sz="1800" b="1" dirty="0" smtClean="0">
                <a:latin typeface="Times New Roman" pitchFamily="18" charset="0"/>
              </a:rPr>
              <a:t>ч</a:t>
            </a:r>
            <a:r>
              <a:rPr lang="en-US" sz="1800" b="1" dirty="0" err="1" smtClean="0">
                <a:latin typeface="Times New Roman" pitchFamily="18" charset="0"/>
              </a:rPr>
              <a:t>ест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симптом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алергије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на</a:t>
            </a:r>
            <a:r>
              <a:rPr lang="en-US" sz="1800" b="1" dirty="0" smtClean="0">
                <a:latin typeface="Times New Roman" pitchFamily="18" charset="0"/>
              </a:rPr>
              <a:t> </a:t>
            </a:r>
            <a:r>
              <a:rPr lang="en-US" sz="1800" b="1" dirty="0" err="1" smtClean="0">
                <a:latin typeface="Times New Roman" pitchFamily="18" charset="0"/>
              </a:rPr>
              <a:t>храну</a:t>
            </a:r>
            <a:r>
              <a:rPr lang="en-US" sz="1800" b="1" dirty="0" smtClean="0">
                <a:latin typeface="Times New Roman" pitchFamily="18" charset="0"/>
              </a:rPr>
              <a:t> у</a:t>
            </a:r>
            <a:r>
              <a:rPr lang="sr-Latn-CS" sz="1800" b="1" dirty="0" smtClean="0">
                <a:latin typeface="Times New Roman" pitchFamily="18" charset="0"/>
              </a:rPr>
              <a:t> </a:t>
            </a:r>
            <a:r>
              <a:rPr lang="en-US" sz="1800" b="1" dirty="0" smtClean="0">
                <a:latin typeface="Times New Roman" pitchFamily="18" charset="0"/>
              </a:rPr>
              <a:t>о</a:t>
            </a:r>
            <a:r>
              <a:rPr lang="sr-Latn-CS" sz="1800" b="1" dirty="0" smtClean="0">
                <a:latin typeface="Times New Roman" pitchFamily="18" charset="0"/>
              </a:rPr>
              <a:t>дојчади</a:t>
            </a:r>
            <a:r>
              <a:rPr lang="en-US" sz="1800" b="1" dirty="0" smtClean="0">
                <a:latin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37494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685800"/>
            <a:ext cx="8686800" cy="5867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sr-Latn-CS" b="1" smtClean="0">
                <a:solidFill>
                  <a:srgbClr val="000000"/>
                </a:solidFill>
                <a:latin typeface="Times New Roman" pitchFamily="18" charset="0"/>
              </a:rPr>
              <a:t>Симптоми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b="1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sz="2400" b="1" smtClean="0">
                <a:solidFill>
                  <a:srgbClr val="000000"/>
                </a:solidFill>
                <a:latin typeface="Times New Roman" pitchFamily="18" charset="0"/>
              </a:rPr>
              <a:t>Први симптоми нутритивних алергија су свраб и оток усана, језика и грла.</a:t>
            </a:r>
          </a:p>
          <a:p>
            <a:pPr>
              <a:lnSpc>
                <a:spcPct val="90000"/>
              </a:lnSpc>
              <a:buFontTx/>
              <a:buNone/>
            </a:pPr>
            <a:endParaRPr lang="sr-Latn-CS" sz="2400" b="1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sz="2400" b="1" smtClean="0">
                <a:solidFill>
                  <a:srgbClr val="000000"/>
                </a:solidFill>
                <a:latin typeface="Times New Roman" pitchFamily="18" charset="0"/>
              </a:rPr>
              <a:t>Могуће су и следеће реакције</a:t>
            </a:r>
            <a:r>
              <a:rPr lang="en-US" sz="2400" b="1" smtClean="0">
                <a:solidFill>
                  <a:srgbClr val="000000"/>
                </a:solidFill>
                <a:latin typeface="Times New Roman" pitchFamily="18" charset="0"/>
              </a:rPr>
              <a:t>:</a:t>
            </a:r>
            <a:endParaRPr lang="sr-Latn-CS" sz="2400" b="1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b="1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Ø"/>
            </a:pPr>
            <a:r>
              <a:rPr lang="sr-Latn-CS" sz="2000" b="1" smtClean="0">
                <a:solidFill>
                  <a:srgbClr val="000000"/>
                </a:solidFill>
                <a:latin typeface="Times New Roman" pitchFamily="18" charset="0"/>
              </a:rPr>
              <a:t>кожне промене </a:t>
            </a:r>
            <a:r>
              <a:rPr lang="sr-Latn-CS" sz="2000" b="1" smtClean="0">
                <a:solidFill>
                  <a:srgbClr val="000000"/>
                </a:solidFill>
              </a:rPr>
              <a:t>–</a:t>
            </a:r>
            <a:r>
              <a:rPr lang="sr-Latn-CS" sz="2000" b="1" smtClean="0">
                <a:solidFill>
                  <a:srgbClr val="000000"/>
                </a:solidFill>
                <a:latin typeface="Times New Roman" pitchFamily="18" charset="0"/>
              </a:rPr>
              <a:t> свраб и оток</a:t>
            </a:r>
            <a:r>
              <a:rPr lang="en-US" sz="2000" b="1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sr-Latn-CS" sz="2000" b="1" smtClean="0">
                <a:solidFill>
                  <a:srgbClr val="000000"/>
                </a:solidFill>
                <a:latin typeface="Times New Roman" pitchFamily="18" charset="0"/>
              </a:rPr>
              <a:t>екцем</a:t>
            </a:r>
            <a:r>
              <a:rPr lang="en-US" sz="2000" b="1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2000" b="1" smtClean="0">
                <a:solidFill>
                  <a:srgbClr val="000000"/>
                </a:solidFill>
                <a:latin typeface="Times New Roman" pitchFamily="18" charset="0"/>
              </a:rPr>
              <a:t>и црвенило</a:t>
            </a:r>
            <a:endParaRPr lang="en-US" sz="2000" b="1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Ø"/>
            </a:pPr>
            <a:r>
              <a:rPr lang="sr-Latn-CS" sz="2000" b="1" smtClean="0">
                <a:solidFill>
                  <a:srgbClr val="000000"/>
                </a:solidFill>
                <a:latin typeface="Times New Roman" pitchFamily="18" charset="0"/>
              </a:rPr>
              <a:t>повраћање и/или дијареја</a:t>
            </a:r>
            <a:r>
              <a:rPr lang="en-US" sz="2000" b="1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Ø"/>
            </a:pPr>
            <a:r>
              <a:rPr lang="sr-Latn-CS" sz="2000" b="1" smtClean="0">
                <a:solidFill>
                  <a:srgbClr val="000000"/>
                </a:solidFill>
                <a:latin typeface="Times New Roman" pitchFamily="18" charset="0"/>
              </a:rPr>
              <a:t>кашаљ</a:t>
            </a:r>
            <a:r>
              <a:rPr lang="en-US" sz="2000" b="1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sr-Latn-CS" sz="2000" b="1" smtClean="0">
                <a:solidFill>
                  <a:srgbClr val="000000"/>
                </a:solidFill>
              </a:rPr>
              <a:t>“</a:t>
            </a:r>
            <a:r>
              <a:rPr lang="sr-Latn-CS" sz="2000" b="1" smtClean="0">
                <a:solidFill>
                  <a:srgbClr val="000000"/>
                </a:solidFill>
                <a:latin typeface="Times New Roman" pitchFamily="18" charset="0"/>
              </a:rPr>
              <a:t>цурење</a:t>
            </a:r>
            <a:r>
              <a:rPr lang="sr-Latn-CS" sz="2000" b="1" smtClean="0">
                <a:solidFill>
                  <a:srgbClr val="000000"/>
                </a:solidFill>
              </a:rPr>
              <a:t>”</a:t>
            </a:r>
            <a:r>
              <a:rPr lang="sr-Latn-CS" sz="2000" b="1" smtClean="0">
                <a:solidFill>
                  <a:srgbClr val="000000"/>
                </a:solidFill>
                <a:latin typeface="Times New Roman" pitchFamily="18" charset="0"/>
              </a:rPr>
              <a:t> из носа</a:t>
            </a:r>
            <a:r>
              <a:rPr lang="en-US" sz="2000" b="1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Ø"/>
            </a:pPr>
            <a:r>
              <a:rPr lang="sr-Latn-CS" sz="2000" b="1" smtClean="0">
                <a:solidFill>
                  <a:srgbClr val="000000"/>
                </a:solidFill>
                <a:latin typeface="Times New Roman" pitchFamily="18" charset="0"/>
              </a:rPr>
              <a:t>оток усана</a:t>
            </a:r>
            <a:r>
              <a:rPr lang="en-US" sz="2000" b="1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Ø"/>
            </a:pPr>
            <a:r>
              <a:rPr lang="sr-Latn-CS" sz="2000" b="1" smtClean="0">
                <a:solidFill>
                  <a:srgbClr val="000000"/>
                </a:solidFill>
                <a:latin typeface="Times New Roman" pitchFamily="18" charset="0"/>
              </a:rPr>
              <a:t>црвенило и свраб у очима</a:t>
            </a:r>
            <a:r>
              <a:rPr lang="en-US" sz="2000" b="1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Ø"/>
            </a:pPr>
            <a:r>
              <a:rPr lang="sr-Latn-CS" sz="2000" b="1" smtClean="0">
                <a:solidFill>
                  <a:srgbClr val="000000"/>
                </a:solidFill>
                <a:latin typeface="Times New Roman" pitchFamily="18" charset="0"/>
              </a:rPr>
              <a:t>прве алергијске реакције на храну се дешавају у првих пар минута, да би се потпуна клиничка слика развила у року пар сати</a:t>
            </a:r>
          </a:p>
          <a:p>
            <a:pPr lvl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Ø"/>
            </a:pPr>
            <a:r>
              <a:rPr lang="sr-Latn-CS" sz="2000" b="1" smtClean="0">
                <a:solidFill>
                  <a:srgbClr val="000000"/>
                </a:solidFill>
                <a:latin typeface="Times New Roman" pitchFamily="18" charset="0"/>
              </a:rPr>
              <a:t>у појединих особа се развија и анафилактички шок који може бити и фаталан</a:t>
            </a:r>
            <a:endParaRPr lang="en-US" sz="20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9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i="1" smtClean="0">
                <a:solidFill>
                  <a:srgbClr val="000000"/>
                </a:solidFill>
                <a:latin typeface="Times New Roman" pitchFamily="18" charset="0"/>
              </a:rPr>
              <a:t>Алергија на кравље млеко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800" smtClean="0"/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400" b="1" smtClean="0">
                <a:latin typeface="Times New Roman" pitchFamily="18" charset="0"/>
              </a:rPr>
              <a:t>Алергија на кравље млеко јавља се у око </a:t>
            </a:r>
            <a:r>
              <a:rPr lang="en-US" sz="1400" b="1" i="1" smtClean="0">
                <a:latin typeface="Times New Roman" pitchFamily="18" charset="0"/>
              </a:rPr>
              <a:t>2,5% </a:t>
            </a:r>
            <a:r>
              <a:rPr lang="sr-Latn-CS" sz="1400" b="1" i="1" smtClean="0">
                <a:latin typeface="Times New Roman" pitchFamily="18" charset="0"/>
              </a:rPr>
              <a:t>одојчади</a:t>
            </a:r>
            <a:r>
              <a:rPr lang="en-US" sz="1400" b="1" i="1" smtClean="0">
                <a:latin typeface="Times New Roman" pitchFamily="18" charset="0"/>
              </a:rPr>
              <a:t> и у деце до</a:t>
            </a:r>
            <a:r>
              <a:rPr lang="sr-Latn-CS" sz="1400" b="1" i="1" smtClean="0">
                <a:latin typeface="Times New Roman" pitchFamily="18" charset="0"/>
              </a:rPr>
              <a:t> </a:t>
            </a:r>
            <a:r>
              <a:rPr lang="en-US" sz="1400" b="1" i="1" smtClean="0">
                <a:latin typeface="Times New Roman" pitchFamily="18" charset="0"/>
              </a:rPr>
              <a:t>друге године </a:t>
            </a:r>
            <a:r>
              <a:rPr lang="sr-Latn-CS" sz="1400" b="1" i="1" smtClean="0">
                <a:latin typeface="Times New Roman" pitchFamily="18" charset="0"/>
              </a:rPr>
              <a:t>ж</a:t>
            </a:r>
            <a:r>
              <a:rPr lang="en-US" sz="1400" b="1" i="1" smtClean="0">
                <a:latin typeface="Times New Roman" pitchFamily="18" charset="0"/>
              </a:rPr>
              <a:t>ивота</a:t>
            </a:r>
            <a:r>
              <a:rPr lang="sr-Latn-CS" sz="1400" b="1" smtClean="0">
                <a:latin typeface="Times New Roman" pitchFamily="18" charset="0"/>
              </a:rPr>
              <a:t>,</a:t>
            </a:r>
            <a:r>
              <a:rPr lang="en-US" sz="1400" b="1" smtClean="0">
                <a:latin typeface="Times New Roman" pitchFamily="18" charset="0"/>
              </a:rPr>
              <a:t> 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400" b="1" smtClean="0">
                <a:latin typeface="Times New Roman" pitchFamily="18" charset="0"/>
              </a:rPr>
              <a:t>нај</a:t>
            </a:r>
            <a:r>
              <a:rPr lang="sr-Latn-CS" sz="1400" b="1" smtClean="0">
                <a:latin typeface="Times New Roman" pitchFamily="18" charset="0"/>
              </a:rPr>
              <a:t>ч</a:t>
            </a:r>
            <a:r>
              <a:rPr lang="en-US" sz="1400" b="1" smtClean="0">
                <a:latin typeface="Times New Roman" pitchFamily="18" charset="0"/>
              </a:rPr>
              <a:t>е</a:t>
            </a:r>
            <a:r>
              <a:rPr lang="sr-Latn-CS" sz="1400" b="1" smtClean="0">
                <a:latin typeface="Times New Roman" pitchFamily="18" charset="0"/>
              </a:rPr>
              <a:t>шћ</a:t>
            </a:r>
            <a:r>
              <a:rPr lang="en-US" sz="1400" b="1" smtClean="0">
                <a:latin typeface="Times New Roman" pitchFamily="18" charset="0"/>
              </a:rPr>
              <a:t>а алергијска реакција  деце </a:t>
            </a:r>
            <a:endParaRPr lang="sr-Latn-CS" sz="14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en-US" sz="14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400" b="1" smtClean="0">
                <a:latin typeface="Times New Roman" pitchFamily="18" charset="0"/>
              </a:rPr>
              <a:t>белан</a:t>
            </a:r>
            <a:r>
              <a:rPr lang="sr-Latn-CS" sz="1400" b="1" smtClean="0">
                <a:latin typeface="Times New Roman" pitchFamily="18" charset="0"/>
              </a:rPr>
              <a:t>ч</a:t>
            </a:r>
            <a:r>
              <a:rPr lang="en-US" sz="1400" b="1" smtClean="0">
                <a:latin typeface="Times New Roman" pitchFamily="18" charset="0"/>
              </a:rPr>
              <a:t>евине крављег млека </a:t>
            </a:r>
            <a:r>
              <a:rPr lang="sr-Cyrl-CS" sz="1400" b="1" smtClean="0">
                <a:latin typeface="Times New Roman" pitchFamily="18" charset="0"/>
              </a:rPr>
              <a:t>су</a:t>
            </a:r>
            <a:r>
              <a:rPr lang="sr-Cyrl-CS" sz="1400" b="1" smtClean="0"/>
              <a:t> </a:t>
            </a:r>
            <a:r>
              <a:rPr lang="en-US" sz="1400" b="1" smtClean="0">
                <a:latin typeface="Times New Roman" pitchFamily="18" charset="0"/>
              </a:rPr>
              <a:t> прве</a:t>
            </a:r>
            <a:r>
              <a:rPr lang="sr-Latn-CS" sz="1400" b="1" smtClean="0">
                <a:latin typeface="Times New Roman" pitchFamily="18" charset="0"/>
              </a:rPr>
              <a:t> </a:t>
            </a:r>
            <a:r>
              <a:rPr lang="en-US" sz="1400" b="1" smtClean="0">
                <a:latin typeface="Times New Roman" pitchFamily="18" charset="0"/>
              </a:rPr>
              <a:t>стране белан</a:t>
            </a:r>
            <a:r>
              <a:rPr lang="sr-Latn-CS" sz="1400" b="1" smtClean="0">
                <a:latin typeface="Times New Roman" pitchFamily="18" charset="0"/>
              </a:rPr>
              <a:t>ч</a:t>
            </a:r>
            <a:r>
              <a:rPr lang="en-US" sz="1400" b="1" smtClean="0">
                <a:latin typeface="Times New Roman" pitchFamily="18" charset="0"/>
              </a:rPr>
              <a:t>евине</a:t>
            </a:r>
            <a:endParaRPr lang="sr-Latn-CS" sz="14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4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400" b="1" smtClean="0">
                <a:latin typeface="Times New Roman" pitchFamily="18" charset="0"/>
              </a:rPr>
              <a:t>У крављем млеку</a:t>
            </a:r>
            <a:r>
              <a:rPr lang="sr-Latn-CS" sz="1400" b="1" smtClean="0">
                <a:latin typeface="Times New Roman" pitchFamily="18" charset="0"/>
              </a:rPr>
              <a:t> </a:t>
            </a:r>
            <a:r>
              <a:rPr lang="en-US" sz="1400" b="1" smtClean="0">
                <a:latin typeface="Times New Roman" pitchFamily="18" charset="0"/>
              </a:rPr>
              <a:t>налази се </a:t>
            </a:r>
            <a:r>
              <a:rPr lang="en-US" sz="1400" b="1" i="1" smtClean="0">
                <a:latin typeface="Times New Roman" pitchFamily="18" charset="0"/>
              </a:rPr>
              <a:t>двадесетак </a:t>
            </a:r>
            <a:r>
              <a:rPr lang="sr-Latn-CS" sz="1400" b="1" i="1" smtClean="0">
                <a:latin typeface="Times New Roman" pitchFamily="18" charset="0"/>
              </a:rPr>
              <a:t>супстанци</a:t>
            </a:r>
            <a:r>
              <a:rPr lang="en-US" sz="1400" b="1" smtClean="0">
                <a:latin typeface="Times New Roman" pitchFamily="18" charset="0"/>
              </a:rPr>
              <a:t> које могу узроковати алергијску реакцију.</a:t>
            </a:r>
            <a:r>
              <a:rPr lang="sr-Latn-CS" sz="1400" b="1" smtClean="0">
                <a:latin typeface="Times New Roman" pitchFamily="18" charset="0"/>
              </a:rPr>
              <a:t> </a:t>
            </a:r>
            <a:r>
              <a:rPr lang="en-US" sz="1400" b="1" smtClean="0">
                <a:latin typeface="Times New Roman" pitchFamily="18" charset="0"/>
              </a:rPr>
              <a:t>Најва</a:t>
            </a:r>
            <a:r>
              <a:rPr lang="sr-Latn-CS" sz="1400" b="1" smtClean="0">
                <a:latin typeface="Times New Roman" pitchFamily="18" charset="0"/>
              </a:rPr>
              <a:t>жн</a:t>
            </a:r>
            <a:r>
              <a:rPr lang="en-US" sz="1400" b="1" smtClean="0">
                <a:latin typeface="Times New Roman" pitchFamily="18" charset="0"/>
              </a:rPr>
              <a:t>ије су</a:t>
            </a:r>
            <a:r>
              <a:rPr lang="sr-Cyrl-CS" sz="1400" b="1" smtClean="0">
                <a:latin typeface="Times New Roman" pitchFamily="18" charset="0"/>
              </a:rPr>
              <a:t>: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1400" b="1" smtClean="0">
                <a:latin typeface="Times New Roman" pitchFamily="18" charset="0"/>
              </a:rPr>
              <a:t> </a:t>
            </a:r>
            <a:r>
              <a:rPr lang="en-US" sz="1400" b="1" i="1" smtClean="0">
                <a:latin typeface="Times New Roman" pitchFamily="18" charset="0"/>
              </a:rPr>
              <a:t>лактоглобулини, лакталбумин, казеин и крављи албумин.</a:t>
            </a:r>
            <a:endParaRPr lang="sr-Latn-CS" sz="1400" b="1" i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en-US" sz="1400" b="1" i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400" b="1" smtClean="0">
                <a:latin typeface="Times New Roman" pitchFamily="18" charset="0"/>
              </a:rPr>
              <a:t>Пастериз</a:t>
            </a:r>
            <a:r>
              <a:rPr lang="sr-Latn-CS" sz="1400" b="1" smtClean="0">
                <a:latin typeface="Times New Roman" pitchFamily="18" charset="0"/>
              </a:rPr>
              <a:t>овањем</a:t>
            </a:r>
            <a:r>
              <a:rPr lang="en-US" sz="1400" b="1" smtClean="0">
                <a:latin typeface="Times New Roman" pitchFamily="18" charset="0"/>
              </a:rPr>
              <a:t> млека не смањује се његова алергогеност. </a:t>
            </a:r>
            <a:endParaRPr lang="sr-Latn-CS" sz="14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4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400" b="1" smtClean="0">
                <a:latin typeface="Times New Roman" pitchFamily="18" charset="0"/>
              </a:rPr>
              <a:t>У око 50% болесника, који су због алергије на кравље млијеко</a:t>
            </a:r>
            <a:r>
              <a:rPr lang="sr-Latn-CS" sz="1400" b="1" smtClean="0">
                <a:latin typeface="Times New Roman" pitchFamily="18" charset="0"/>
              </a:rPr>
              <a:t> </a:t>
            </a:r>
            <a:r>
              <a:rPr lang="en-US" sz="1400" b="1" smtClean="0">
                <a:latin typeface="Times New Roman" pitchFamily="18" charset="0"/>
              </a:rPr>
              <a:t>узимали сојино млеко, развије се осетљивост и на соју. </a:t>
            </a:r>
            <a:endParaRPr lang="sr-Latn-CS" sz="14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4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400" b="1" smtClean="0">
                <a:latin typeface="Times New Roman" pitchFamily="18" charset="0"/>
              </a:rPr>
              <a:t>преосетљивост на кравље млеко </a:t>
            </a:r>
            <a:r>
              <a:rPr lang="sr-Latn-CS" sz="1400" b="1" smtClean="0">
                <a:latin typeface="Times New Roman" pitchFamily="18" charset="0"/>
              </a:rPr>
              <a:t>ч</a:t>
            </a:r>
            <a:r>
              <a:rPr lang="en-US" sz="1400" b="1" smtClean="0">
                <a:latin typeface="Times New Roman" pitchFamily="18" charset="0"/>
              </a:rPr>
              <a:t>есто није трајна појава. </a:t>
            </a:r>
            <a:endParaRPr lang="sr-Latn-CS" sz="14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4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400" b="1" smtClean="0">
                <a:latin typeface="Times New Roman" pitchFamily="18" charset="0"/>
              </a:rPr>
              <a:t>Око 85% деце</a:t>
            </a:r>
            <a:r>
              <a:rPr lang="sr-Latn-CS" sz="1400" b="1" smtClean="0">
                <a:latin typeface="Times New Roman" pitchFamily="18" charset="0"/>
              </a:rPr>
              <a:t> </a:t>
            </a:r>
            <a:r>
              <a:rPr lang="en-US" sz="1400" b="1" smtClean="0">
                <a:latin typeface="Times New Roman" pitchFamily="18" charset="0"/>
              </a:rPr>
              <a:t>у којих је била доказана алергија на кравље млеко престаје бити алерги</a:t>
            </a:r>
            <a:r>
              <a:rPr lang="sr-Latn-CS" sz="1400" b="1" smtClean="0">
                <a:latin typeface="Times New Roman" pitchFamily="18" charset="0"/>
              </a:rPr>
              <a:t>ч</a:t>
            </a:r>
            <a:r>
              <a:rPr lang="en-US" sz="1400" b="1" smtClean="0">
                <a:latin typeface="Times New Roman" pitchFamily="18" charset="0"/>
              </a:rPr>
              <a:t>но</a:t>
            </a:r>
            <a:r>
              <a:rPr lang="sr-Latn-CS" sz="1400" b="1" smtClean="0">
                <a:latin typeface="Times New Roman" pitchFamily="18" charset="0"/>
              </a:rPr>
              <a:t> </a:t>
            </a:r>
            <a:r>
              <a:rPr lang="en-US" sz="1400" b="1" smtClean="0">
                <a:latin typeface="Times New Roman" pitchFamily="18" charset="0"/>
              </a:rPr>
              <a:t>до тре</a:t>
            </a:r>
            <a:r>
              <a:rPr lang="sr-Latn-CS" sz="1400" b="1" smtClean="0">
                <a:latin typeface="Times New Roman" pitchFamily="18" charset="0"/>
              </a:rPr>
              <a:t>ћ</a:t>
            </a:r>
            <a:r>
              <a:rPr lang="en-US" sz="1400" b="1" smtClean="0">
                <a:latin typeface="Times New Roman" pitchFamily="18" charset="0"/>
              </a:rPr>
              <a:t>е године </a:t>
            </a:r>
            <a:r>
              <a:rPr lang="sr-Latn-CS" sz="1400" b="1" smtClean="0">
                <a:latin typeface="Times New Roman" pitchFamily="18" charset="0"/>
              </a:rPr>
              <a:t>ж</a:t>
            </a:r>
            <a:r>
              <a:rPr lang="en-US" sz="1400" b="1" smtClean="0">
                <a:latin typeface="Times New Roman" pitchFamily="18" charset="0"/>
              </a:rPr>
              <a:t>ивота те мо</a:t>
            </a:r>
            <a:r>
              <a:rPr lang="sr-Latn-CS" sz="1400" b="1" smtClean="0">
                <a:latin typeface="Times New Roman" pitchFamily="18" charset="0"/>
              </a:rPr>
              <a:t>ж</a:t>
            </a:r>
            <a:r>
              <a:rPr lang="en-US" sz="1400" b="1" smtClean="0">
                <a:latin typeface="Times New Roman" pitchFamily="18" charset="0"/>
              </a:rPr>
              <a:t>е конзумирати кравље млеко без последица.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n-US" sz="1400" b="1" i="1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591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b="1" i="1" smtClean="0">
                <a:latin typeface="Times New Roman" pitchFamily="18" charset="0"/>
              </a:rPr>
              <a:t>Алергија на јаја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en-US" sz="2000" b="1" smtClean="0">
                <a:latin typeface="Times New Roman" pitchFamily="18" charset="0"/>
              </a:rPr>
              <a:t>Јаја су </a:t>
            </a:r>
            <a:r>
              <a:rPr lang="sr-Latn-CS" sz="2000" b="1" smtClean="0">
                <a:latin typeface="Times New Roman" pitchFamily="18" charset="0"/>
              </a:rPr>
              <a:t>ч</a:t>
            </a:r>
            <a:r>
              <a:rPr lang="en-US" sz="2000" b="1" smtClean="0">
                <a:latin typeface="Times New Roman" pitchFamily="18" charset="0"/>
              </a:rPr>
              <a:t>ест узрок алергијских реакција. </a:t>
            </a:r>
            <a:r>
              <a:rPr lang="sr-Latn-CS" sz="2000" b="1" smtClean="0">
                <a:latin typeface="Times New Roman" pitchFamily="18" charset="0"/>
              </a:rPr>
              <a:t>Ч</a:t>
            </a:r>
            <a:r>
              <a:rPr lang="en-US" sz="2000" b="1" smtClean="0">
                <a:latin typeface="Times New Roman" pitchFamily="18" charset="0"/>
              </a:rPr>
              <a:t>е</a:t>
            </a:r>
            <a:r>
              <a:rPr lang="sr-Latn-CS" sz="2000" b="1" smtClean="0">
                <a:latin typeface="Times New Roman" pitchFamily="18" charset="0"/>
              </a:rPr>
              <a:t>шћ</a:t>
            </a:r>
            <a:r>
              <a:rPr lang="en-US" sz="2000" b="1" smtClean="0">
                <a:latin typeface="Times New Roman" pitchFamily="18" charset="0"/>
              </a:rPr>
              <a:t>а је алергија на белан</a:t>
            </a:r>
            <a:r>
              <a:rPr lang="sr-Latn-CS" sz="2000" b="1" smtClean="0">
                <a:latin typeface="Times New Roman" pitchFamily="18" charset="0"/>
              </a:rPr>
              <a:t>це</a:t>
            </a:r>
            <a:r>
              <a:rPr lang="en-US" sz="2000" b="1" smtClean="0">
                <a:latin typeface="Times New Roman" pitchFamily="18" charset="0"/>
              </a:rPr>
              <a:t>,</a:t>
            </a:r>
            <a:r>
              <a:rPr lang="sr-Latn-CS" sz="2000" b="1" smtClean="0">
                <a:latin typeface="Times New Roman" pitchFamily="18" charset="0"/>
              </a:rPr>
              <a:t> </a:t>
            </a:r>
            <a:r>
              <a:rPr lang="en-US" sz="2000" b="1" smtClean="0">
                <a:latin typeface="Times New Roman" pitchFamily="18" charset="0"/>
              </a:rPr>
              <a:t>него на </a:t>
            </a:r>
            <a:r>
              <a:rPr lang="sr-Latn-CS" sz="2000" b="1" smtClean="0">
                <a:latin typeface="Times New Roman" pitchFamily="18" charset="0"/>
              </a:rPr>
              <a:t>жуманце</a:t>
            </a:r>
            <a:r>
              <a:rPr lang="en-US" sz="2000" b="1" smtClean="0">
                <a:latin typeface="Times New Roman" pitchFamily="18" charset="0"/>
              </a:rPr>
              <a:t> јајета. </a:t>
            </a:r>
            <a:endParaRPr lang="sr-Latn-CS" sz="20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2000" b="1" smtClean="0">
                <a:latin typeface="Times New Roman" pitchFamily="18" charset="0"/>
              </a:rPr>
              <a:t>У јај</a:t>
            </a:r>
            <a:r>
              <a:rPr lang="sr-Latn-CS" sz="2000" b="1" smtClean="0">
                <a:latin typeface="Times New Roman" pitchFamily="18" charset="0"/>
              </a:rPr>
              <a:t>има</a:t>
            </a:r>
            <a:r>
              <a:rPr lang="en-US" sz="2000" b="1" smtClean="0">
                <a:latin typeface="Times New Roman" pitchFamily="18" charset="0"/>
              </a:rPr>
              <a:t> се налазе бројни потентни гликопротеини</a:t>
            </a:r>
            <a:r>
              <a:rPr lang="sr-Latn-CS" sz="2000" b="1" smtClean="0">
                <a:latin typeface="Times New Roman" pitchFamily="18" charset="0"/>
              </a:rPr>
              <a:t> </a:t>
            </a:r>
            <a:r>
              <a:rPr lang="en-US" sz="2000" b="1" smtClean="0">
                <a:latin typeface="Times New Roman" pitchFamily="18" charset="0"/>
              </a:rPr>
              <a:t>који могу узроковати настанак алергијске преосетљивости (ов</a:t>
            </a:r>
            <a:r>
              <a:rPr lang="sr-Latn-CS" sz="2000" b="1" smtClean="0">
                <a:latin typeface="Times New Roman" pitchFamily="18" charset="0"/>
              </a:rPr>
              <a:t>о</a:t>
            </a:r>
            <a:r>
              <a:rPr lang="en-US" sz="2000" b="1" smtClean="0">
                <a:latin typeface="Times New Roman" pitchFamily="18" charset="0"/>
              </a:rPr>
              <a:t>албумин,</a:t>
            </a:r>
            <a:r>
              <a:rPr lang="sr-Latn-CS" sz="2000" b="1" smtClean="0">
                <a:latin typeface="Times New Roman" pitchFamily="18" charset="0"/>
              </a:rPr>
              <a:t> </a:t>
            </a:r>
            <a:r>
              <a:rPr lang="en-US" sz="2000" b="1" smtClean="0">
                <a:latin typeface="Times New Roman" pitchFamily="18" charset="0"/>
              </a:rPr>
              <a:t>овомукоид, овотрансферин и лизозим).</a:t>
            </a:r>
            <a:endParaRPr lang="sr-Latn-CS" sz="20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2000" b="1" smtClean="0">
                <a:latin typeface="Times New Roman" pitchFamily="18" charset="0"/>
              </a:rPr>
              <a:t>Овоалбумин </a:t>
            </a:r>
            <a:r>
              <a:rPr lang="sr-Latn-CS" sz="2000" b="1" smtClean="0">
                <a:latin typeface="Times New Roman" pitchFamily="18" charset="0"/>
              </a:rPr>
              <a:t>ч</a:t>
            </a:r>
            <a:r>
              <a:rPr lang="en-US" sz="2000" b="1" smtClean="0">
                <a:latin typeface="Times New Roman" pitchFamily="18" charset="0"/>
              </a:rPr>
              <a:t>ини ви</a:t>
            </a:r>
            <a:r>
              <a:rPr lang="sr-Latn-CS" sz="2000" b="1" smtClean="0">
                <a:latin typeface="Times New Roman" pitchFamily="18" charset="0"/>
              </a:rPr>
              <a:t>ш</a:t>
            </a:r>
            <a:r>
              <a:rPr lang="en-US" sz="2000" b="1" smtClean="0">
                <a:latin typeface="Times New Roman" pitchFamily="18" charset="0"/>
              </a:rPr>
              <a:t>е од 50% укупних</a:t>
            </a:r>
            <a:r>
              <a:rPr lang="sr-Latn-CS" sz="2000" b="1" smtClean="0">
                <a:latin typeface="Times New Roman" pitchFamily="18" charset="0"/>
              </a:rPr>
              <a:t> </a:t>
            </a:r>
            <a:r>
              <a:rPr lang="en-US" sz="2000" b="1" smtClean="0">
                <a:latin typeface="Times New Roman" pitchFamily="18" charset="0"/>
              </a:rPr>
              <a:t>протеина </a:t>
            </a:r>
            <a:r>
              <a:rPr lang="sr-Latn-CS" sz="2000" b="1" smtClean="0">
                <a:latin typeface="Times New Roman" pitchFamily="18" charset="0"/>
              </a:rPr>
              <a:t>беланцета</a:t>
            </a:r>
            <a:r>
              <a:rPr lang="en-US" sz="2000" b="1" smtClean="0">
                <a:latin typeface="Times New Roman" pitchFamily="18" charset="0"/>
              </a:rPr>
              <a:t>, како у сировом јајету, тако и у </a:t>
            </a:r>
            <a:r>
              <a:rPr lang="sr-Latn-CS" sz="2000" b="1" smtClean="0">
                <a:latin typeface="Times New Roman" pitchFamily="18" charset="0"/>
              </a:rPr>
              <a:t>куваном</a:t>
            </a:r>
            <a:r>
              <a:rPr lang="en-US" sz="2000" b="1" smtClean="0">
                <a:latin typeface="Times New Roman" pitchFamily="18" charset="0"/>
              </a:rPr>
              <a:t>. </a:t>
            </a:r>
            <a:endParaRPr lang="sr-Latn-CS" sz="20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2000" b="1" smtClean="0">
                <a:latin typeface="Times New Roman" pitchFamily="18" charset="0"/>
              </a:rPr>
              <a:t>Занимљиво</a:t>
            </a:r>
            <a:r>
              <a:rPr lang="sr-Latn-CS" sz="2000" b="1" smtClean="0">
                <a:latin typeface="Times New Roman" pitchFamily="18" charset="0"/>
              </a:rPr>
              <a:t> </a:t>
            </a:r>
            <a:r>
              <a:rPr lang="en-US" sz="2000" b="1" smtClean="0">
                <a:latin typeface="Times New Roman" pitchFamily="18" charset="0"/>
              </a:rPr>
              <a:t>је да болесници алерги</a:t>
            </a:r>
            <a:r>
              <a:rPr lang="sr-Latn-CS" sz="2000" b="1" smtClean="0">
                <a:latin typeface="Times New Roman" pitchFamily="18" charset="0"/>
              </a:rPr>
              <a:t>ч</a:t>
            </a:r>
            <a:r>
              <a:rPr lang="en-US" sz="2000" b="1" smtClean="0">
                <a:latin typeface="Times New Roman" pitchFamily="18" charset="0"/>
              </a:rPr>
              <a:t>ни на јаја </a:t>
            </a:r>
            <a:r>
              <a:rPr lang="sr-Latn-CS" sz="2000" b="1" smtClean="0">
                <a:latin typeface="Times New Roman" pitchFamily="18" charset="0"/>
              </a:rPr>
              <a:t>ч</a:t>
            </a:r>
            <a:r>
              <a:rPr lang="en-US" sz="2000" b="1" smtClean="0">
                <a:latin typeface="Times New Roman" pitchFamily="18" charset="0"/>
              </a:rPr>
              <a:t>есто имају позитивне ко</a:t>
            </a:r>
            <a:r>
              <a:rPr lang="sr-Latn-CS" sz="2000" b="1" smtClean="0">
                <a:latin typeface="Times New Roman" pitchFamily="18" charset="0"/>
              </a:rPr>
              <a:t>ж</a:t>
            </a:r>
            <a:r>
              <a:rPr lang="en-US" sz="2000" b="1" smtClean="0">
                <a:latin typeface="Times New Roman" pitchFamily="18" charset="0"/>
              </a:rPr>
              <a:t>не алергијске</a:t>
            </a:r>
            <a:r>
              <a:rPr lang="sr-Latn-CS" sz="2000" b="1" smtClean="0">
                <a:latin typeface="Times New Roman" pitchFamily="18" charset="0"/>
              </a:rPr>
              <a:t> </a:t>
            </a:r>
            <a:r>
              <a:rPr lang="en-US" sz="2000" b="1" smtClean="0">
                <a:latin typeface="Times New Roman" pitchFamily="18" charset="0"/>
              </a:rPr>
              <a:t>тестове на пилетину, иако пилетину могу јести без алергијских реакција.</a:t>
            </a:r>
          </a:p>
        </p:txBody>
      </p:sp>
    </p:spTree>
    <p:extLst>
      <p:ext uri="{BB962C8B-B14F-4D97-AF65-F5344CB8AC3E}">
        <p14:creationId xmlns:p14="http://schemas.microsoft.com/office/powerpoint/2010/main" xmlns="" val="412602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i="1" smtClean="0">
                <a:latin typeface="Times New Roman" pitchFamily="18" charset="0"/>
              </a:rPr>
              <a:t>Алергија на рибе, </a:t>
            </a:r>
            <a:r>
              <a:rPr lang="sr-Latn-CS" sz="2400" b="1" i="1" smtClean="0">
                <a:latin typeface="Times New Roman" pitchFamily="18" charset="0"/>
              </a:rPr>
              <a:t>ш</a:t>
            </a:r>
            <a:r>
              <a:rPr lang="en-US" sz="2400" b="1" i="1" smtClean="0">
                <a:latin typeface="Times New Roman" pitchFamily="18" charset="0"/>
              </a:rPr>
              <a:t>кољке</a:t>
            </a:r>
            <a:r>
              <a:rPr lang="sr-Latn-CS" sz="2400" b="1" i="1" smtClean="0">
                <a:latin typeface="Times New Roman" pitchFamily="18" charset="0"/>
              </a:rPr>
              <a:t> и ракове</a:t>
            </a:r>
            <a:endParaRPr lang="en-US" sz="2400" b="1" i="1" smtClean="0">
              <a:latin typeface="Times New Roman" pitchFamily="18" charset="0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en-US" sz="1800" b="1" smtClean="0">
                <a:latin typeface="Times New Roman" pitchFamily="18" charset="0"/>
              </a:rPr>
              <a:t>Не</a:t>
            </a:r>
            <a:r>
              <a:rPr lang="sr-Latn-CS" sz="1800" b="1" smtClean="0">
                <a:latin typeface="Times New Roman" pitchFamily="18" charset="0"/>
              </a:rPr>
              <a:t>ж</a:t>
            </a:r>
            <a:r>
              <a:rPr lang="en-US" sz="1800" b="1" smtClean="0">
                <a:latin typeface="Times New Roman" pitchFamily="18" charset="0"/>
              </a:rPr>
              <a:t>ељене реакције на рибу, </a:t>
            </a:r>
            <a:r>
              <a:rPr lang="sr-Latn-CS" sz="1800" b="1" smtClean="0">
                <a:latin typeface="Times New Roman" pitchFamily="18" charset="0"/>
              </a:rPr>
              <a:t>ш</a:t>
            </a:r>
            <a:r>
              <a:rPr lang="en-US" sz="1800" b="1" smtClean="0">
                <a:latin typeface="Times New Roman" pitchFamily="18" charset="0"/>
              </a:rPr>
              <a:t>кољке или ракове</a:t>
            </a:r>
            <a:r>
              <a:rPr lang="sr-Latn-CS" sz="1800" b="1" smtClean="0">
                <a:latin typeface="Times New Roman" pitchFamily="18" charset="0"/>
              </a:rPr>
              <a:t> </a:t>
            </a:r>
            <a:r>
              <a:rPr lang="en-US" sz="1800" b="1" smtClean="0">
                <a:latin typeface="Times New Roman" pitchFamily="18" charset="0"/>
              </a:rPr>
              <a:t>могу бити алергијске и неалергијске природе. </a:t>
            </a:r>
            <a:endParaRPr lang="sr-Latn-CS" sz="18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800" b="1" smtClean="0">
                <a:latin typeface="Times New Roman" pitchFamily="18" charset="0"/>
              </a:rPr>
              <a:t>У</a:t>
            </a:r>
            <a:r>
              <a:rPr lang="sr-Latn-CS" sz="1800" b="1" smtClean="0">
                <a:latin typeface="Times New Roman" pitchFamily="18" charset="0"/>
              </a:rPr>
              <a:t> </a:t>
            </a:r>
            <a:r>
              <a:rPr lang="en-US" sz="1800" b="1" smtClean="0">
                <a:latin typeface="Times New Roman" pitchFamily="18" charset="0"/>
              </a:rPr>
              <a:t>неких особа</a:t>
            </a:r>
            <a:r>
              <a:rPr lang="sr-Latn-CS" sz="1800" b="1" smtClean="0">
                <a:latin typeface="Times New Roman" pitchFamily="18" charset="0"/>
              </a:rPr>
              <a:t> се </a:t>
            </a:r>
            <a:r>
              <a:rPr lang="en-US" sz="1800" b="1" smtClean="0">
                <a:latin typeface="Times New Roman" pitchFamily="18" charset="0"/>
              </a:rPr>
              <a:t>након конзумирања тих</a:t>
            </a:r>
            <a:r>
              <a:rPr lang="sr-Latn-CS" sz="1800" b="1" smtClean="0">
                <a:latin typeface="Times New Roman" pitchFamily="18" charset="0"/>
              </a:rPr>
              <a:t> </a:t>
            </a:r>
            <a:r>
              <a:rPr lang="en-US" sz="1800" b="1" smtClean="0">
                <a:latin typeface="Times New Roman" pitchFamily="18" charset="0"/>
              </a:rPr>
              <a:t>намирница (плава риба, дагње, </a:t>
            </a:r>
            <a:r>
              <a:rPr lang="sr-Latn-CS" sz="1800" b="1" smtClean="0">
                <a:latin typeface="Times New Roman" pitchFamily="18" charset="0"/>
              </a:rPr>
              <a:t>ш</a:t>
            </a:r>
            <a:r>
              <a:rPr lang="en-US" sz="1800" b="1" smtClean="0">
                <a:latin typeface="Times New Roman" pitchFamily="18" charset="0"/>
              </a:rPr>
              <a:t>кампи) могу</a:t>
            </a:r>
            <a:r>
              <a:rPr lang="sr-Latn-CS" sz="1800" b="1" smtClean="0">
                <a:latin typeface="Times New Roman" pitchFamily="18" charset="0"/>
              </a:rPr>
              <a:t> </a:t>
            </a:r>
            <a:r>
              <a:rPr lang="en-US" sz="1800" b="1" smtClean="0">
                <a:latin typeface="Times New Roman" pitchFamily="18" charset="0"/>
              </a:rPr>
              <a:t>јавити му</a:t>
            </a:r>
            <a:r>
              <a:rPr lang="sr-Latn-CS" sz="1800" b="1" smtClean="0">
                <a:latin typeface="Times New Roman" pitchFamily="18" charset="0"/>
              </a:rPr>
              <a:t>ч</a:t>
            </a:r>
            <a:r>
              <a:rPr lang="en-US" sz="1800" b="1" smtClean="0">
                <a:latin typeface="Times New Roman" pitchFamily="18" charset="0"/>
              </a:rPr>
              <a:t>нина, повра</a:t>
            </a:r>
            <a:r>
              <a:rPr lang="sr-Latn-CS" sz="1800" b="1" smtClean="0">
                <a:latin typeface="Times New Roman" pitchFamily="18" charset="0"/>
              </a:rPr>
              <a:t>ћ</a:t>
            </a:r>
            <a:r>
              <a:rPr lang="en-US" sz="1800" b="1" smtClean="0">
                <a:latin typeface="Times New Roman" pitchFamily="18" charset="0"/>
              </a:rPr>
              <a:t>ање, гр</a:t>
            </a:r>
            <a:r>
              <a:rPr lang="sr-Latn-CS" sz="1800" b="1" smtClean="0">
                <a:latin typeface="Times New Roman" pitchFamily="18" charset="0"/>
              </a:rPr>
              <a:t>ч</a:t>
            </a:r>
            <a:r>
              <a:rPr lang="en-US" sz="1800" b="1" smtClean="0">
                <a:latin typeface="Times New Roman" pitchFamily="18" charset="0"/>
              </a:rPr>
              <a:t>еви, уртикарија,</a:t>
            </a:r>
            <a:r>
              <a:rPr lang="sr-Latn-CS" sz="1800" b="1" smtClean="0">
                <a:latin typeface="Times New Roman" pitchFamily="18" charset="0"/>
              </a:rPr>
              <a:t> </a:t>
            </a:r>
            <a:r>
              <a:rPr lang="en-US" sz="1800" b="1" smtClean="0">
                <a:latin typeface="Times New Roman" pitchFamily="18" charset="0"/>
              </a:rPr>
              <a:t>па </a:t>
            </a:r>
            <a:r>
              <a:rPr lang="sr-Latn-CS" sz="1800" b="1" smtClean="0">
                <a:latin typeface="Times New Roman" pitchFamily="18" charset="0"/>
              </a:rPr>
              <a:t>ч</a:t>
            </a:r>
            <a:r>
              <a:rPr lang="en-US" sz="1800" b="1" smtClean="0">
                <a:latin typeface="Times New Roman" pitchFamily="18" charset="0"/>
              </a:rPr>
              <a:t>ак и анафилактоидна реакција. Ради</a:t>
            </a:r>
            <a:r>
              <a:rPr lang="sr-Latn-CS" sz="1800" b="1" smtClean="0">
                <a:latin typeface="Times New Roman" pitchFamily="18" charset="0"/>
              </a:rPr>
              <a:t> </a:t>
            </a:r>
            <a:r>
              <a:rPr lang="en-US" sz="1800" b="1" smtClean="0">
                <a:latin typeface="Times New Roman" pitchFamily="18" charset="0"/>
              </a:rPr>
              <a:t>се о неспецифи</a:t>
            </a:r>
            <a:r>
              <a:rPr lang="sr-Latn-CS" sz="1800" b="1" smtClean="0">
                <a:latin typeface="Times New Roman" pitchFamily="18" charset="0"/>
              </a:rPr>
              <a:t>ч</a:t>
            </a:r>
            <a:r>
              <a:rPr lang="en-US" sz="1800" b="1" smtClean="0">
                <a:latin typeface="Times New Roman" pitchFamily="18" charset="0"/>
              </a:rPr>
              <a:t>ном (неалергијском) ослоба</a:t>
            </a:r>
            <a:r>
              <a:rPr lang="sr-Latn-CS" sz="1800" b="1" smtClean="0">
                <a:latin typeface="Times New Roman" pitchFamily="18" charset="0"/>
              </a:rPr>
              <a:t>ђ</a:t>
            </a:r>
            <a:r>
              <a:rPr lang="en-US" sz="1800" b="1" smtClean="0">
                <a:latin typeface="Times New Roman" pitchFamily="18" charset="0"/>
              </a:rPr>
              <a:t>ању хистамина, </a:t>
            </a:r>
            <a:r>
              <a:rPr lang="sr-Latn-CS" sz="1800" b="1" smtClean="0">
                <a:latin typeface="Times New Roman" pitchFamily="18" charset="0"/>
              </a:rPr>
              <a:t>супстанце</a:t>
            </a:r>
            <a:r>
              <a:rPr lang="en-US" sz="1800" b="1" smtClean="0">
                <a:latin typeface="Times New Roman" pitchFamily="18" charset="0"/>
              </a:rPr>
              <a:t> која</a:t>
            </a:r>
            <a:r>
              <a:rPr lang="sr-Latn-CS" sz="1800" b="1" smtClean="0">
                <a:latin typeface="Times New Roman" pitchFamily="18" charset="0"/>
              </a:rPr>
              <a:t> учествује</a:t>
            </a:r>
            <a:r>
              <a:rPr lang="en-US" sz="1800" b="1" smtClean="0">
                <a:latin typeface="Times New Roman" pitchFamily="18" charset="0"/>
              </a:rPr>
              <a:t> у многим алергијским манифестацијама. Могу се јавити и праве</a:t>
            </a:r>
            <a:r>
              <a:rPr lang="sr-Latn-CS" sz="1800" b="1" smtClean="0">
                <a:latin typeface="Times New Roman" pitchFamily="18" charset="0"/>
              </a:rPr>
              <a:t> </a:t>
            </a:r>
            <a:r>
              <a:rPr lang="en-US" sz="1800" b="1" smtClean="0">
                <a:latin typeface="Times New Roman" pitchFamily="18" charset="0"/>
              </a:rPr>
              <a:t>алергијске реакције, особито на рибу, ракове (ре</a:t>
            </a:r>
            <a:r>
              <a:rPr lang="sr-Latn-CS" sz="1800" b="1" smtClean="0">
                <a:latin typeface="Times New Roman" pitchFamily="18" charset="0"/>
              </a:rPr>
              <a:t>ч</a:t>
            </a:r>
            <a:r>
              <a:rPr lang="en-US" sz="1800" b="1" smtClean="0">
                <a:latin typeface="Times New Roman" pitchFamily="18" charset="0"/>
              </a:rPr>
              <a:t>ни и морски ракови, јастог,</a:t>
            </a:r>
            <a:r>
              <a:rPr lang="sr-Latn-CS" sz="1800" b="1" smtClean="0">
                <a:latin typeface="Times New Roman" pitchFamily="18" charset="0"/>
              </a:rPr>
              <a:t> ш</a:t>
            </a:r>
            <a:r>
              <a:rPr lang="en-US" sz="1800" b="1" smtClean="0">
                <a:latin typeface="Times New Roman" pitchFamily="18" charset="0"/>
              </a:rPr>
              <a:t>кампи), </a:t>
            </a:r>
            <a:r>
              <a:rPr lang="sr-Latn-CS" sz="1800" b="1" smtClean="0">
                <a:latin typeface="Times New Roman" pitchFamily="18" charset="0"/>
              </a:rPr>
              <a:t>ш</a:t>
            </a:r>
            <a:r>
              <a:rPr lang="en-US" sz="1800" b="1" smtClean="0">
                <a:latin typeface="Times New Roman" pitchFamily="18" charset="0"/>
              </a:rPr>
              <a:t>кољке (дагње, каменице, при</a:t>
            </a:r>
            <a:r>
              <a:rPr lang="sr-Latn-CS" sz="1800" b="1" smtClean="0">
                <a:latin typeface="Times New Roman" pitchFamily="18" charset="0"/>
              </a:rPr>
              <a:t>л</a:t>
            </a:r>
            <a:r>
              <a:rPr lang="en-US" sz="1800" b="1" smtClean="0">
                <a:latin typeface="Times New Roman" pitchFamily="18" charset="0"/>
              </a:rPr>
              <a:t>епци)</a:t>
            </a:r>
            <a:r>
              <a:rPr lang="sr-Latn-CS" sz="1800" b="1" smtClean="0">
                <a:latin typeface="Times New Roman" pitchFamily="18" charset="0"/>
              </a:rPr>
              <a:t>,</a:t>
            </a:r>
            <a:r>
              <a:rPr lang="en-US" sz="1800" b="1" smtClean="0">
                <a:latin typeface="Times New Roman" pitchFamily="18" charset="0"/>
              </a:rPr>
              <a:t> те на хоботницу и лигње.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800" b="1" smtClean="0">
                <a:latin typeface="Times New Roman" pitchFamily="18" charset="0"/>
              </a:rPr>
              <a:t>Те су реакције </a:t>
            </a:r>
            <a:r>
              <a:rPr lang="sr-Latn-CS" sz="1800" b="1" smtClean="0">
                <a:latin typeface="Times New Roman" pitchFamily="18" charset="0"/>
              </a:rPr>
              <a:t>ч</a:t>
            </a:r>
            <a:r>
              <a:rPr lang="en-US" sz="1800" b="1" smtClean="0">
                <a:latin typeface="Times New Roman" pitchFamily="18" charset="0"/>
              </a:rPr>
              <a:t>е</a:t>
            </a:r>
            <a:r>
              <a:rPr lang="sr-Latn-CS" sz="1800" b="1" smtClean="0">
                <a:latin typeface="Times New Roman" pitchFamily="18" charset="0"/>
              </a:rPr>
              <a:t>шћ</a:t>
            </a:r>
            <a:r>
              <a:rPr lang="en-US" sz="1800" b="1" smtClean="0">
                <a:latin typeface="Times New Roman" pitchFamily="18" charset="0"/>
              </a:rPr>
              <a:t>е у одраслих те у особа које конзумирају ве</a:t>
            </a:r>
            <a:r>
              <a:rPr lang="sr-Latn-CS" sz="1800" b="1" smtClean="0">
                <a:latin typeface="Times New Roman" pitchFamily="18" charset="0"/>
              </a:rPr>
              <a:t>ћ</a:t>
            </a:r>
            <a:r>
              <a:rPr lang="en-US" sz="1800" b="1" smtClean="0">
                <a:latin typeface="Times New Roman" pitchFamily="18" charset="0"/>
              </a:rPr>
              <a:t>е коли</a:t>
            </a:r>
            <a:r>
              <a:rPr lang="sr-Latn-CS" sz="1800" b="1" smtClean="0">
                <a:latin typeface="Times New Roman" pitchFamily="18" charset="0"/>
              </a:rPr>
              <a:t>ч</a:t>
            </a:r>
            <a:r>
              <a:rPr lang="en-US" sz="1800" b="1" smtClean="0">
                <a:latin typeface="Times New Roman" pitchFamily="18" charset="0"/>
              </a:rPr>
              <a:t>ине</a:t>
            </a:r>
            <a:r>
              <a:rPr lang="sr-Latn-CS" sz="1800" b="1" smtClean="0">
                <a:latin typeface="Times New Roman" pitchFamily="18" charset="0"/>
              </a:rPr>
              <a:t> 	</a:t>
            </a:r>
            <a:r>
              <a:rPr lang="en-US" sz="1800" b="1" smtClean="0">
                <a:latin typeface="Times New Roman" pitchFamily="18" charset="0"/>
              </a:rPr>
              <a:t>тих намирница. Алергијске реакције на рибу нај</a:t>
            </a:r>
            <a:r>
              <a:rPr lang="sr-Latn-CS" sz="1800" b="1" smtClean="0">
                <a:latin typeface="Times New Roman" pitchFamily="18" charset="0"/>
              </a:rPr>
              <a:t>ч</a:t>
            </a:r>
            <a:r>
              <a:rPr lang="en-US" sz="1800" b="1" smtClean="0">
                <a:latin typeface="Times New Roman" pitchFamily="18" charset="0"/>
              </a:rPr>
              <a:t>е</a:t>
            </a:r>
            <a:r>
              <a:rPr lang="sr-Latn-CS" sz="1800" b="1" smtClean="0">
                <a:latin typeface="Times New Roman" pitchFamily="18" charset="0"/>
              </a:rPr>
              <a:t>шћ</a:t>
            </a:r>
            <a:r>
              <a:rPr lang="en-US" sz="1800" b="1" smtClean="0">
                <a:latin typeface="Times New Roman" pitchFamily="18" charset="0"/>
              </a:rPr>
              <a:t>е се приписују пастр</a:t>
            </a:r>
            <a:r>
              <a:rPr lang="sr-Latn-CS" sz="1800" b="1" smtClean="0">
                <a:latin typeface="Times New Roman" pitchFamily="18" charset="0"/>
              </a:rPr>
              <a:t>мки</a:t>
            </a:r>
            <a:r>
              <a:rPr lang="en-US" sz="1800" b="1" smtClean="0">
                <a:latin typeface="Times New Roman" pitchFamily="18" charset="0"/>
              </a:rPr>
              <a:t>,</a:t>
            </a:r>
            <a:r>
              <a:rPr lang="sr-Latn-CS" sz="1800" b="1" smtClean="0">
                <a:latin typeface="Times New Roman" pitchFamily="18" charset="0"/>
              </a:rPr>
              <a:t> </a:t>
            </a:r>
            <a:r>
              <a:rPr lang="en-US" sz="1800" b="1" smtClean="0">
                <a:latin typeface="Times New Roman" pitchFamily="18" charset="0"/>
              </a:rPr>
              <a:t>лососу, белој риби, </a:t>
            </a:r>
            <a:r>
              <a:rPr lang="sr-Latn-CS" sz="1800" b="1" smtClean="0">
                <a:latin typeface="Times New Roman" pitchFamily="18" charset="0"/>
              </a:rPr>
              <a:t>ш</a:t>
            </a:r>
            <a:r>
              <a:rPr lang="en-US" sz="1800" b="1" smtClean="0">
                <a:latin typeface="Times New Roman" pitchFamily="18" charset="0"/>
              </a:rPr>
              <a:t>туки, с</a:t>
            </a:r>
            <a:r>
              <a:rPr lang="sr-Latn-CS" sz="1800" b="1" smtClean="0">
                <a:latin typeface="Times New Roman" pitchFamily="18" charset="0"/>
              </a:rPr>
              <a:t>а</a:t>
            </a:r>
            <a:r>
              <a:rPr lang="en-US" sz="1800" b="1" smtClean="0">
                <a:latin typeface="Times New Roman" pitchFamily="18" charset="0"/>
              </a:rPr>
              <a:t>рдели, ин</a:t>
            </a:r>
            <a:r>
              <a:rPr lang="sr-Latn-CS" sz="1800" b="1" smtClean="0">
                <a:latin typeface="Times New Roman" pitchFamily="18" charset="0"/>
              </a:rPr>
              <a:t>ћ</a:t>
            </a:r>
            <a:r>
              <a:rPr lang="en-US" sz="1800" b="1" smtClean="0">
                <a:latin typeface="Times New Roman" pitchFamily="18" charset="0"/>
              </a:rPr>
              <a:t>уну, бранцину, туни итд. </a:t>
            </a:r>
            <a:endParaRPr lang="sr-Latn-CS" sz="18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800" b="1" smtClean="0">
                <a:latin typeface="Times New Roman" pitchFamily="18" charset="0"/>
              </a:rPr>
              <a:t>Неки алергени</a:t>
            </a:r>
            <a:r>
              <a:rPr lang="sr-Latn-CS" sz="1800" b="1" smtClean="0">
                <a:latin typeface="Times New Roman" pitchFamily="18" charset="0"/>
              </a:rPr>
              <a:t> </a:t>
            </a:r>
            <a:r>
              <a:rPr lang="en-US" sz="1800" b="1" smtClean="0">
                <a:latin typeface="Times New Roman" pitchFamily="18" charset="0"/>
              </a:rPr>
              <a:t>риба су термостабилни, а други терми</a:t>
            </a:r>
            <a:r>
              <a:rPr lang="sr-Latn-CS" sz="1800" b="1" smtClean="0">
                <a:latin typeface="Times New Roman" pitchFamily="18" charset="0"/>
              </a:rPr>
              <a:t>ч</a:t>
            </a:r>
            <a:r>
              <a:rPr lang="en-US" sz="1800" b="1" smtClean="0">
                <a:latin typeface="Times New Roman" pitchFamily="18" charset="0"/>
              </a:rPr>
              <a:t>ком обрадом губе алергогеност.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800" b="1" smtClean="0">
                <a:latin typeface="Times New Roman" pitchFamily="18" charset="0"/>
              </a:rPr>
              <a:t>Особа мо</a:t>
            </a:r>
            <a:r>
              <a:rPr lang="sr-Latn-CS" sz="1800" b="1" smtClean="0">
                <a:latin typeface="Times New Roman" pitchFamily="18" charset="0"/>
              </a:rPr>
              <a:t>ж</a:t>
            </a:r>
            <a:r>
              <a:rPr lang="en-US" sz="1800" b="1" smtClean="0">
                <a:latin typeface="Times New Roman" pitchFamily="18" charset="0"/>
              </a:rPr>
              <a:t>е бити алерги</a:t>
            </a:r>
            <a:r>
              <a:rPr lang="sr-Latn-CS" sz="1800" b="1" smtClean="0">
                <a:latin typeface="Times New Roman" pitchFamily="18" charset="0"/>
              </a:rPr>
              <a:t>ч</a:t>
            </a:r>
            <a:r>
              <a:rPr lang="en-US" sz="1800" b="1" smtClean="0">
                <a:latin typeface="Times New Roman" pitchFamily="18" charset="0"/>
              </a:rPr>
              <a:t>на на само једну врсту рибе или на рибе разли</a:t>
            </a:r>
            <a:r>
              <a:rPr lang="sr-Latn-CS" sz="1800" b="1" smtClean="0">
                <a:latin typeface="Times New Roman" pitchFamily="18" charset="0"/>
              </a:rPr>
              <a:t>ч</a:t>
            </a:r>
            <a:r>
              <a:rPr lang="en-US" sz="1800" b="1" smtClean="0">
                <a:latin typeface="Times New Roman" pitchFamily="18" charset="0"/>
              </a:rPr>
              <a:t>итих</a:t>
            </a:r>
            <a:r>
              <a:rPr lang="sr-Latn-CS" sz="1800" b="1" smtClean="0">
                <a:latin typeface="Times New Roman" pitchFamily="18" charset="0"/>
              </a:rPr>
              <a:t> </a:t>
            </a:r>
            <a:r>
              <a:rPr lang="en-US" sz="1800" b="1" smtClean="0">
                <a:latin typeface="Times New Roman" pitchFamily="18" charset="0"/>
              </a:rPr>
              <a:t>врста.</a:t>
            </a:r>
          </a:p>
        </p:txBody>
      </p:sp>
    </p:spTree>
    <p:extLst>
      <p:ext uri="{BB962C8B-B14F-4D97-AF65-F5344CB8AC3E}">
        <p14:creationId xmlns:p14="http://schemas.microsoft.com/office/powerpoint/2010/main" xmlns="" val="362457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400" b="1" i="1" smtClean="0"/>
              <a:t/>
            </a:r>
            <a:br>
              <a:rPr lang="sr-Latn-CS" sz="2400" b="1" i="1" smtClean="0"/>
            </a:br>
            <a:r>
              <a:rPr lang="en-US" sz="2000" b="1" i="1" smtClean="0"/>
              <a:t>Како се доказује алергија на храну?</a:t>
            </a:r>
            <a:br>
              <a:rPr lang="en-US" sz="2000" b="1" i="1" smtClean="0"/>
            </a:br>
            <a:endParaRPr lang="en-US" sz="2000" b="1" i="1" smtClean="0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en-US" sz="1800" smtClean="0">
                <a:latin typeface="Times New Roman" pitchFamily="18" charset="0"/>
              </a:rPr>
              <a:t>За дијагнозу алергијских реакција на храну ва</a:t>
            </a:r>
            <a:r>
              <a:rPr lang="sr-Latn-CS" sz="1800" smtClean="0">
                <a:latin typeface="Times New Roman" pitchFamily="18" charset="0"/>
              </a:rPr>
              <a:t>ж</a:t>
            </a:r>
            <a:r>
              <a:rPr lang="en-US" sz="1800" smtClean="0">
                <a:latin typeface="Times New Roman" pitchFamily="18" charset="0"/>
              </a:rPr>
              <a:t>ни су подаци које даје</a:t>
            </a:r>
            <a:r>
              <a:rPr lang="sr-Latn-CS" sz="1800" smtClean="0">
                <a:latin typeface="Times New Roman" pitchFamily="18" charset="0"/>
              </a:rPr>
              <a:t> пацијент</a:t>
            </a:r>
            <a:r>
              <a:rPr lang="en-US" sz="1800" smtClean="0">
                <a:latin typeface="Times New Roman" pitchFamily="18" charset="0"/>
              </a:rPr>
              <a:t>. </a:t>
            </a:r>
            <a:endParaRPr lang="sr-Latn-CS" sz="180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sr-Latn-CS" sz="1800" smtClean="0">
                <a:latin typeface="Times New Roman" pitchFamily="18" charset="0"/>
              </a:rPr>
              <a:t>Пацијенти</a:t>
            </a:r>
            <a:r>
              <a:rPr lang="en-US" sz="1800" smtClean="0">
                <a:latin typeface="Times New Roman" pitchFamily="18" charset="0"/>
              </a:rPr>
              <a:t>, а у деце њихови родитељи, </a:t>
            </a:r>
            <a:r>
              <a:rPr lang="sr-Latn-CS" sz="1800" smtClean="0">
                <a:latin typeface="Times New Roman" pitchFamily="18" charset="0"/>
              </a:rPr>
              <a:t>ч</a:t>
            </a:r>
            <a:r>
              <a:rPr lang="en-US" sz="1800" smtClean="0">
                <a:latin typeface="Times New Roman" pitchFamily="18" charset="0"/>
              </a:rPr>
              <a:t>есто уо</a:t>
            </a:r>
            <a:r>
              <a:rPr lang="sr-Latn-CS" sz="1800" smtClean="0">
                <a:latin typeface="Times New Roman" pitchFamily="18" charset="0"/>
              </a:rPr>
              <a:t>ч</a:t>
            </a:r>
            <a:r>
              <a:rPr lang="en-US" sz="1800" smtClean="0">
                <a:latin typeface="Times New Roman" pitchFamily="18" charset="0"/>
              </a:rPr>
              <a:t>авају повезаност</a:t>
            </a:r>
            <a:r>
              <a:rPr lang="sr-Latn-CS" sz="1800" smtClean="0">
                <a:latin typeface="Times New Roman" pitchFamily="18" charset="0"/>
              </a:rPr>
              <a:t> </a:t>
            </a:r>
            <a:r>
              <a:rPr lang="en-US" sz="1800" smtClean="0">
                <a:latin typeface="Times New Roman" pitchFamily="18" charset="0"/>
              </a:rPr>
              <a:t>алергијских симптома и конзумирања одре</a:t>
            </a:r>
            <a:r>
              <a:rPr lang="sr-Latn-CS" sz="1800" smtClean="0">
                <a:latin typeface="Times New Roman" pitchFamily="18" charset="0"/>
              </a:rPr>
              <a:t>ђ</a:t>
            </a:r>
            <a:r>
              <a:rPr lang="en-US" sz="1800" smtClean="0">
                <a:latin typeface="Times New Roman" pitchFamily="18" charset="0"/>
              </a:rPr>
              <a:t>ене врсте хране. </a:t>
            </a:r>
            <a:endParaRPr lang="sr-Latn-CS" sz="180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80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800" b="1" i="1" smtClean="0">
                <a:latin typeface="Times New Roman" pitchFamily="18" charset="0"/>
              </a:rPr>
              <a:t>Болесницима</a:t>
            </a:r>
            <a:r>
              <a:rPr lang="sr-Latn-CS" sz="1800" b="1" i="1" smtClean="0">
                <a:latin typeface="Times New Roman" pitchFamily="18" charset="0"/>
              </a:rPr>
              <a:t> </a:t>
            </a:r>
            <a:r>
              <a:rPr lang="en-US" sz="1800" b="1" i="1" smtClean="0">
                <a:latin typeface="Times New Roman" pitchFamily="18" charset="0"/>
              </a:rPr>
              <a:t>се препору</a:t>
            </a:r>
            <a:r>
              <a:rPr lang="sr-Latn-CS" sz="1800" b="1" i="1" smtClean="0">
                <a:latin typeface="Times New Roman" pitchFamily="18" charset="0"/>
              </a:rPr>
              <a:t>ч</a:t>
            </a:r>
            <a:r>
              <a:rPr lang="en-US" sz="1800" b="1" i="1" smtClean="0">
                <a:latin typeface="Times New Roman" pitchFamily="18" charset="0"/>
              </a:rPr>
              <a:t>ује во</a:t>
            </a:r>
            <a:r>
              <a:rPr lang="sr-Latn-CS" sz="1800" b="1" i="1" smtClean="0">
                <a:latin typeface="Times New Roman" pitchFamily="18" charset="0"/>
              </a:rPr>
              <a:t>ђ</a:t>
            </a:r>
            <a:r>
              <a:rPr lang="en-US" sz="1800" b="1" i="1" smtClean="0">
                <a:latin typeface="Times New Roman" pitchFamily="18" charset="0"/>
              </a:rPr>
              <a:t>ење дневника </a:t>
            </a:r>
            <a:r>
              <a:rPr lang="sr-Latn-CS" sz="1800" b="1" i="1" smtClean="0">
                <a:latin typeface="Times New Roman" pitchFamily="18" charset="0"/>
              </a:rPr>
              <a:t>исхране</a:t>
            </a:r>
            <a:r>
              <a:rPr lang="en-US" sz="1800" b="1" i="1" smtClean="0">
                <a:latin typeface="Times New Roman" pitchFamily="18" charset="0"/>
              </a:rPr>
              <a:t> и симптома. </a:t>
            </a:r>
            <a:endParaRPr lang="sr-Latn-CS" sz="1800" b="1" i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800" b="1" i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800" smtClean="0">
                <a:latin typeface="Times New Roman" pitchFamily="18" charset="0"/>
              </a:rPr>
              <a:t>Не</a:t>
            </a:r>
            <a:r>
              <a:rPr lang="sr-Latn-CS" sz="1800" smtClean="0">
                <a:latin typeface="Times New Roman" pitchFamily="18" charset="0"/>
              </a:rPr>
              <a:t>посредан</a:t>
            </a:r>
            <a:r>
              <a:rPr lang="en-US" sz="1800" smtClean="0">
                <a:latin typeface="Times New Roman" pitchFamily="18" charset="0"/>
              </a:rPr>
              <a:t> доказ</a:t>
            </a:r>
            <a:r>
              <a:rPr lang="sr-Latn-CS" sz="1800" smtClean="0">
                <a:latin typeface="Times New Roman" pitchFamily="18" charset="0"/>
              </a:rPr>
              <a:t> </a:t>
            </a:r>
            <a:r>
              <a:rPr lang="en-US" sz="1800" smtClean="0">
                <a:latin typeface="Times New Roman" pitchFamily="18" charset="0"/>
              </a:rPr>
              <a:t>алергије на неку од намирница је </a:t>
            </a:r>
            <a:r>
              <a:rPr lang="en-US" sz="1800" b="1" i="1" smtClean="0">
                <a:latin typeface="Times New Roman" pitchFamily="18" charset="0"/>
              </a:rPr>
              <a:t>елиминацијска дијета</a:t>
            </a:r>
            <a:r>
              <a:rPr lang="en-US" sz="1800" smtClean="0">
                <a:latin typeface="Times New Roman" pitchFamily="18" charset="0"/>
              </a:rPr>
              <a:t>, тј. нестанак алергијских</a:t>
            </a:r>
            <a:r>
              <a:rPr lang="sr-Latn-CS" sz="1800" smtClean="0">
                <a:latin typeface="Times New Roman" pitchFamily="18" charset="0"/>
              </a:rPr>
              <a:t> </a:t>
            </a:r>
            <a:r>
              <a:rPr lang="en-US" sz="1800" smtClean="0">
                <a:latin typeface="Times New Roman" pitchFamily="18" charset="0"/>
              </a:rPr>
              <a:t>тегоба након изостављања појединих намирница.</a:t>
            </a:r>
            <a:endParaRPr lang="sr-Latn-CS" sz="180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80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800" smtClean="0">
                <a:latin typeface="Times New Roman" pitchFamily="18" charset="0"/>
              </a:rPr>
              <a:t>Алергија на храну се,</a:t>
            </a:r>
            <a:r>
              <a:rPr lang="sr-Latn-CS" sz="1800" smtClean="0">
                <a:latin typeface="Times New Roman" pitchFamily="18" charset="0"/>
              </a:rPr>
              <a:t> </a:t>
            </a:r>
            <a:r>
              <a:rPr lang="en-US" sz="1800" smtClean="0">
                <a:latin typeface="Times New Roman" pitchFamily="18" charset="0"/>
              </a:rPr>
              <a:t>као и у другим алергијским болестима, мо</a:t>
            </a:r>
            <a:r>
              <a:rPr lang="sr-Latn-CS" sz="1800" smtClean="0">
                <a:latin typeface="Times New Roman" pitchFamily="18" charset="0"/>
              </a:rPr>
              <a:t>ж</a:t>
            </a:r>
            <a:r>
              <a:rPr lang="en-US" sz="1800" smtClean="0">
                <a:latin typeface="Times New Roman" pitchFamily="18" charset="0"/>
              </a:rPr>
              <a:t>е доказати </a:t>
            </a:r>
            <a:r>
              <a:rPr lang="en-US" sz="1800" b="1" i="1" smtClean="0">
                <a:latin typeface="Times New Roman" pitchFamily="18" charset="0"/>
              </a:rPr>
              <a:t>ко</a:t>
            </a:r>
            <a:r>
              <a:rPr lang="sr-Latn-CS" sz="1800" b="1" i="1" smtClean="0">
                <a:latin typeface="Times New Roman" pitchFamily="18" charset="0"/>
              </a:rPr>
              <a:t>ж</a:t>
            </a:r>
            <a:r>
              <a:rPr lang="en-US" sz="1800" b="1" i="1" smtClean="0">
                <a:latin typeface="Times New Roman" pitchFamily="18" charset="0"/>
              </a:rPr>
              <a:t>ним тестовима</a:t>
            </a:r>
            <a:r>
              <a:rPr lang="sr-Latn-CS" sz="1800" smtClean="0">
                <a:latin typeface="Times New Roman" pitchFamily="18" charset="0"/>
              </a:rPr>
              <a:t> </a:t>
            </a:r>
            <a:r>
              <a:rPr lang="en-US" sz="1800" smtClean="0">
                <a:latin typeface="Times New Roman" pitchFamily="18" charset="0"/>
              </a:rPr>
              <a:t>те </a:t>
            </a:r>
            <a:r>
              <a:rPr lang="en-US" sz="1800" b="1" i="1" smtClean="0">
                <a:latin typeface="Times New Roman" pitchFamily="18" charset="0"/>
              </a:rPr>
              <a:t>одре</a:t>
            </a:r>
            <a:r>
              <a:rPr lang="sr-Latn-CS" sz="1800" b="1" i="1" smtClean="0">
                <a:latin typeface="Times New Roman" pitchFamily="18" charset="0"/>
              </a:rPr>
              <a:t>ђ</a:t>
            </a:r>
            <a:r>
              <a:rPr lang="en-US" sz="1800" b="1" i="1" smtClean="0">
                <a:latin typeface="Times New Roman" pitchFamily="18" charset="0"/>
              </a:rPr>
              <a:t>ивањем </a:t>
            </a:r>
            <a:r>
              <a:rPr lang="sr-Latn-CS" sz="1800" b="1" i="1" smtClean="0">
                <a:latin typeface="Times New Roman" pitchFamily="18" charset="0"/>
              </a:rPr>
              <a:t>нивоа</a:t>
            </a:r>
            <a:r>
              <a:rPr lang="en-US" sz="1800" b="1" i="1" smtClean="0">
                <a:latin typeface="Times New Roman" pitchFamily="18" charset="0"/>
              </a:rPr>
              <a:t> специфи</a:t>
            </a:r>
            <a:r>
              <a:rPr lang="sr-Latn-CS" sz="1800" b="1" i="1" smtClean="0">
                <a:latin typeface="Times New Roman" pitchFamily="18" charset="0"/>
              </a:rPr>
              <a:t>ч</a:t>
            </a:r>
            <a:r>
              <a:rPr lang="en-US" sz="1800" b="1" i="1" smtClean="0">
                <a:latin typeface="Times New Roman" pitchFamily="18" charset="0"/>
              </a:rPr>
              <a:t>них IgE </a:t>
            </a:r>
            <a:r>
              <a:rPr lang="sr-Latn-CS" sz="1800" b="1" i="1" smtClean="0">
                <a:latin typeface="Times New Roman" pitchFamily="18" charset="0"/>
              </a:rPr>
              <a:t>антитела</a:t>
            </a:r>
            <a:r>
              <a:rPr lang="en-US" sz="1800" b="1" i="1" smtClean="0">
                <a:latin typeface="Times New Roman" pitchFamily="18" charset="0"/>
              </a:rPr>
              <a:t> у крви болесника.</a:t>
            </a:r>
            <a:endParaRPr lang="sr-Latn-CS" sz="1800" b="1" i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en-US" sz="1800" b="1" i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800" smtClean="0">
                <a:latin typeface="Times New Roman" pitchFamily="18" charset="0"/>
              </a:rPr>
              <a:t>Најва</a:t>
            </a:r>
            <a:r>
              <a:rPr lang="sr-Latn-CS" sz="1800" smtClean="0">
                <a:latin typeface="Times New Roman" pitchFamily="18" charset="0"/>
              </a:rPr>
              <a:t>ж</a:t>
            </a:r>
            <a:r>
              <a:rPr lang="en-US" sz="1800" smtClean="0">
                <a:latin typeface="Times New Roman" pitchFamily="18" charset="0"/>
              </a:rPr>
              <a:t>нији тест за доказ алергија на храну је </a:t>
            </a:r>
            <a:r>
              <a:rPr lang="en-US" sz="1800" b="1" i="1" smtClean="0">
                <a:latin typeface="Times New Roman" pitchFamily="18" charset="0"/>
              </a:rPr>
              <a:t>провокацијски тест</a:t>
            </a:r>
            <a:r>
              <a:rPr lang="en-US" sz="1800" smtClean="0">
                <a:latin typeface="Times New Roman" pitchFamily="18" charset="0"/>
              </a:rPr>
              <a:t>. Болеснику се, према одре</a:t>
            </a:r>
            <a:r>
              <a:rPr lang="sr-Latn-CS" sz="1800" smtClean="0">
                <a:latin typeface="Times New Roman" pitchFamily="18" charset="0"/>
              </a:rPr>
              <a:t>ђ</a:t>
            </a:r>
            <a:r>
              <a:rPr lang="en-US" sz="1800" smtClean="0">
                <a:latin typeface="Times New Roman" pitchFamily="18" charset="0"/>
              </a:rPr>
              <a:t>еном протоколу, дају намирнице за које се сумња да</a:t>
            </a:r>
            <a:r>
              <a:rPr lang="sr-Latn-CS" sz="1800" smtClean="0">
                <a:latin typeface="Times New Roman" pitchFamily="18" charset="0"/>
              </a:rPr>
              <a:t> </a:t>
            </a:r>
            <a:r>
              <a:rPr lang="en-US" sz="1800" smtClean="0">
                <a:latin typeface="Times New Roman" pitchFamily="18" charset="0"/>
              </a:rPr>
              <a:t>су</a:t>
            </a:r>
            <a:r>
              <a:rPr lang="sr-Latn-CS" sz="1800" smtClean="0">
                <a:latin typeface="Times New Roman" pitchFamily="18" charset="0"/>
              </a:rPr>
              <a:t> </a:t>
            </a:r>
            <a:r>
              <a:rPr lang="en-US" sz="1800" smtClean="0">
                <a:latin typeface="Times New Roman" pitchFamily="18" charset="0"/>
              </a:rPr>
              <a:t>узрок алергије те се прати могу</a:t>
            </a:r>
            <a:r>
              <a:rPr lang="sr-Latn-CS" sz="1800" smtClean="0">
                <a:latin typeface="Times New Roman" pitchFamily="18" charset="0"/>
              </a:rPr>
              <a:t>ћ</a:t>
            </a:r>
            <a:r>
              <a:rPr lang="en-US" sz="1800" smtClean="0">
                <a:latin typeface="Times New Roman" pitchFamily="18" charset="0"/>
              </a:rPr>
              <a:t>и настанак алергијских симптома.</a:t>
            </a:r>
          </a:p>
        </p:txBody>
      </p:sp>
    </p:spTree>
    <p:extLst>
      <p:ext uri="{BB962C8B-B14F-4D97-AF65-F5344CB8AC3E}">
        <p14:creationId xmlns:p14="http://schemas.microsoft.com/office/powerpoint/2010/main" xmlns="" val="3826057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3200" dirty="0" smtClean="0"/>
              <a:t> </a:t>
            </a:r>
            <a:r>
              <a:rPr lang="sr-Cyrl-CS" dirty="0" smtClean="0">
                <a:solidFill>
                  <a:schemeClr val="tx1"/>
                </a:solidFill>
              </a:rPr>
              <a:t>Поремећаји исхране</a:t>
            </a:r>
            <a:r>
              <a:rPr lang="en-US" sz="3200" dirty="0" smtClean="0"/>
              <a:t> </a:t>
            </a:r>
            <a:r>
              <a:rPr lang="sr-Cyrl-CS" sz="3200" dirty="0" smtClean="0"/>
              <a:t/>
            </a:r>
            <a:br>
              <a:rPr lang="sr-Cyrl-CS" sz="3200" dirty="0" smtClean="0"/>
            </a:b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676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79525"/>
            <a:ext cx="7483475" cy="544513"/>
          </a:xfrm>
        </p:spPr>
        <p:txBody>
          <a:bodyPr/>
          <a:lstStyle/>
          <a:p>
            <a:pPr algn="l"/>
            <a:r>
              <a:rPr lang="en-US" sz="2400" b="1" i="1" smtClean="0">
                <a:latin typeface="Times New Roman" pitchFamily="18" charset="0"/>
              </a:rPr>
              <a:t>Превенција алергијских болести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205038"/>
            <a:ext cx="7696200" cy="36576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en-US" sz="1800" smtClean="0">
                <a:latin typeface="Times New Roman" pitchFamily="18" charset="0"/>
              </a:rPr>
              <a:t>Развој алергијских болести мо</a:t>
            </a:r>
            <a:r>
              <a:rPr lang="sr-Latn-CS" sz="1800" smtClean="0">
                <a:latin typeface="Times New Roman" pitchFamily="18" charset="0"/>
              </a:rPr>
              <a:t>ж</a:t>
            </a:r>
            <a:r>
              <a:rPr lang="en-US" sz="1800" smtClean="0">
                <a:latin typeface="Times New Roman" pitchFamily="18" charset="0"/>
              </a:rPr>
              <a:t>е се превенирати на три </a:t>
            </a:r>
            <a:r>
              <a:rPr lang="sr-Latn-CS" sz="1800" smtClean="0">
                <a:latin typeface="Times New Roman" pitchFamily="18" charset="0"/>
              </a:rPr>
              <a:t>нивоа</a:t>
            </a:r>
            <a:r>
              <a:rPr lang="en-US" sz="1800" smtClean="0">
                <a:latin typeface="Times New Roman" pitchFamily="18" charset="0"/>
              </a:rPr>
              <a:t>: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n-US" sz="180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AutoNum type="arabicPeriod"/>
            </a:pPr>
            <a:r>
              <a:rPr lang="en-US" sz="1800" b="1" i="1" smtClean="0">
                <a:latin typeface="Times New Roman" pitchFamily="18" charset="0"/>
              </a:rPr>
              <a:t>Примарном превенцијом</a:t>
            </a:r>
            <a:r>
              <a:rPr lang="en-US" sz="1800" smtClean="0">
                <a:latin typeface="Times New Roman" pitchFamily="18" charset="0"/>
              </a:rPr>
              <a:t>, којом се спре</a:t>
            </a:r>
            <a:r>
              <a:rPr lang="sr-Latn-CS" sz="1800" smtClean="0">
                <a:latin typeface="Times New Roman" pitchFamily="18" charset="0"/>
              </a:rPr>
              <a:t>ч</a:t>
            </a:r>
            <a:r>
              <a:rPr lang="en-US" sz="1800" smtClean="0">
                <a:latin typeface="Times New Roman" pitchFamily="18" charset="0"/>
              </a:rPr>
              <a:t>ава сензибилизација болесника</a:t>
            </a:r>
            <a:r>
              <a:rPr lang="sr-Latn-CS" sz="1800" smtClean="0">
                <a:latin typeface="Times New Roman" pitchFamily="18" charset="0"/>
              </a:rPr>
              <a:t> </a:t>
            </a:r>
            <a:r>
              <a:rPr lang="en-US" sz="1800" smtClean="0">
                <a:latin typeface="Times New Roman" pitchFamily="18" charset="0"/>
              </a:rPr>
              <a:t>и стварање ИгЕ </a:t>
            </a:r>
            <a:r>
              <a:rPr lang="sr-Latn-CS" sz="1800" smtClean="0">
                <a:latin typeface="Times New Roman" pitchFamily="18" charset="0"/>
              </a:rPr>
              <a:t>антитела</a:t>
            </a:r>
            <a:r>
              <a:rPr lang="en-US" sz="1800" smtClean="0">
                <a:latin typeface="Times New Roman" pitchFamily="18" charset="0"/>
              </a:rPr>
              <a:t> (избегавање одре</a:t>
            </a:r>
            <a:r>
              <a:rPr lang="sr-Latn-CS" sz="1800" smtClean="0">
                <a:latin typeface="Times New Roman" pitchFamily="18" charset="0"/>
              </a:rPr>
              <a:t>ђ</a:t>
            </a:r>
            <a:r>
              <a:rPr lang="en-US" sz="1800" smtClean="0">
                <a:latin typeface="Times New Roman" pitchFamily="18" charset="0"/>
              </a:rPr>
              <a:t>ене хране т</a:t>
            </a:r>
            <a:r>
              <a:rPr lang="sr-Latn-CS" sz="1800" smtClean="0">
                <a:latin typeface="Times New Roman" pitchFamily="18" charset="0"/>
              </a:rPr>
              <a:t>о</a:t>
            </a:r>
            <a:r>
              <a:rPr lang="en-US" sz="1800" smtClean="0">
                <a:latin typeface="Times New Roman" pitchFamily="18" charset="0"/>
              </a:rPr>
              <a:t>ком трудно</a:t>
            </a:r>
            <a:r>
              <a:rPr lang="sr-Latn-CS" sz="1800" smtClean="0">
                <a:latin typeface="Times New Roman" pitchFamily="18" charset="0"/>
              </a:rPr>
              <a:t>ћ</a:t>
            </a:r>
            <a:r>
              <a:rPr lang="en-US" sz="1800" smtClean="0">
                <a:latin typeface="Times New Roman" pitchFamily="18" charset="0"/>
              </a:rPr>
              <a:t>е,</a:t>
            </a:r>
            <a:r>
              <a:rPr lang="sr-Latn-CS" sz="1800" smtClean="0">
                <a:latin typeface="Times New Roman" pitchFamily="18" charset="0"/>
              </a:rPr>
              <a:t> </a:t>
            </a:r>
            <a:r>
              <a:rPr lang="en-US" sz="1800" smtClean="0">
                <a:latin typeface="Times New Roman" pitchFamily="18" charset="0"/>
              </a:rPr>
              <a:t>проду</a:t>
            </a:r>
            <a:r>
              <a:rPr lang="sr-Latn-CS" sz="1800" smtClean="0">
                <a:latin typeface="Times New Roman" pitchFamily="18" charset="0"/>
              </a:rPr>
              <a:t>ж</a:t>
            </a:r>
            <a:r>
              <a:rPr lang="en-US" sz="1800" smtClean="0">
                <a:latin typeface="Times New Roman" pitchFamily="18" charset="0"/>
              </a:rPr>
              <a:t>ено дојење, касније и поступно уво</a:t>
            </a:r>
            <a:r>
              <a:rPr lang="sr-Latn-CS" sz="1800" smtClean="0">
                <a:latin typeface="Times New Roman" pitchFamily="18" charset="0"/>
              </a:rPr>
              <a:t>ђе</a:t>
            </a:r>
            <a:r>
              <a:rPr lang="en-US" sz="1800" smtClean="0">
                <a:latin typeface="Times New Roman" pitchFamily="18" charset="0"/>
              </a:rPr>
              <a:t>ње дохране, а </a:t>
            </a:r>
            <a:r>
              <a:rPr lang="sr-Latn-CS" sz="1800" smtClean="0">
                <a:latin typeface="Times New Roman" pitchFamily="18" charset="0"/>
              </a:rPr>
              <a:t>посебно </a:t>
            </a:r>
            <a:r>
              <a:rPr lang="en-US" sz="1800" smtClean="0">
                <a:latin typeface="Times New Roman" pitchFamily="18" charset="0"/>
              </a:rPr>
              <a:t>хране за коју се зна да </a:t>
            </a:r>
            <a:r>
              <a:rPr lang="sr-Latn-CS" sz="1800" smtClean="0">
                <a:latin typeface="Times New Roman" pitchFamily="18" charset="0"/>
              </a:rPr>
              <a:t>ч</a:t>
            </a:r>
            <a:r>
              <a:rPr lang="en-US" sz="1800" smtClean="0">
                <a:latin typeface="Times New Roman" pitchFamily="18" charset="0"/>
              </a:rPr>
              <a:t>е</a:t>
            </a:r>
            <a:r>
              <a:rPr lang="sr-Latn-CS" sz="1800" smtClean="0">
                <a:latin typeface="Times New Roman" pitchFamily="18" charset="0"/>
              </a:rPr>
              <a:t>шћ</a:t>
            </a:r>
            <a:r>
              <a:rPr lang="en-US" sz="1800" smtClean="0">
                <a:latin typeface="Times New Roman" pitchFamily="18" charset="0"/>
              </a:rPr>
              <a:t>е изазива алергијске реакције итд.).</a:t>
            </a:r>
          </a:p>
          <a:p>
            <a:pPr algn="just">
              <a:lnSpc>
                <a:spcPct val="80000"/>
              </a:lnSpc>
              <a:buFontTx/>
              <a:buAutoNum type="arabicPeriod"/>
            </a:pPr>
            <a:endParaRPr lang="en-US" sz="180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800" b="1" i="1" smtClean="0">
                <a:latin typeface="Times New Roman" pitchFamily="18" charset="0"/>
              </a:rPr>
              <a:t>2. Секундарном превенцијом</a:t>
            </a:r>
            <a:r>
              <a:rPr lang="en-US" sz="1800" smtClean="0">
                <a:latin typeface="Times New Roman" pitchFamily="18" charset="0"/>
              </a:rPr>
              <a:t>, којом се спре</a:t>
            </a:r>
            <a:r>
              <a:rPr lang="sr-Latn-CS" sz="1800" smtClean="0">
                <a:latin typeface="Times New Roman" pitchFamily="18" charset="0"/>
              </a:rPr>
              <a:t>ч</a:t>
            </a:r>
            <a:r>
              <a:rPr lang="en-US" sz="1800" smtClean="0">
                <a:latin typeface="Times New Roman" pitchFamily="18" charset="0"/>
              </a:rPr>
              <a:t>ава клини</a:t>
            </a:r>
            <a:r>
              <a:rPr lang="sr-Latn-CS" sz="1800" smtClean="0">
                <a:latin typeface="Times New Roman" pitchFamily="18" charset="0"/>
              </a:rPr>
              <a:t>ч</a:t>
            </a:r>
            <a:r>
              <a:rPr lang="en-US" sz="1800" smtClean="0">
                <a:latin typeface="Times New Roman" pitchFamily="18" charset="0"/>
              </a:rPr>
              <a:t>ки активна болест</a:t>
            </a:r>
            <a:r>
              <a:rPr lang="sr-Latn-CS" sz="1800" smtClean="0">
                <a:latin typeface="Times New Roman" pitchFamily="18" charset="0"/>
              </a:rPr>
              <a:t> </a:t>
            </a:r>
            <a:r>
              <a:rPr lang="en-US" sz="1800" smtClean="0">
                <a:latin typeface="Times New Roman" pitchFamily="18" charset="0"/>
              </a:rPr>
              <a:t>успркос претходној сензибилизацији болесника. То се пости</a:t>
            </a:r>
            <a:r>
              <a:rPr lang="sr-Latn-CS" sz="1800" smtClean="0">
                <a:latin typeface="Times New Roman" pitchFamily="18" charset="0"/>
              </a:rPr>
              <a:t>ж</a:t>
            </a:r>
            <a:r>
              <a:rPr lang="en-US" sz="1800" smtClean="0">
                <a:latin typeface="Times New Roman" pitchFamily="18" charset="0"/>
              </a:rPr>
              <a:t>е смањењем</a:t>
            </a:r>
            <a:r>
              <a:rPr lang="sr-Latn-CS" sz="1800" smtClean="0">
                <a:latin typeface="Times New Roman" pitchFamily="18" charset="0"/>
              </a:rPr>
              <a:t> </a:t>
            </a:r>
            <a:r>
              <a:rPr lang="en-US" sz="1800" smtClean="0">
                <a:latin typeface="Times New Roman" pitchFamily="18" charset="0"/>
              </a:rPr>
              <a:t>изло</a:t>
            </a:r>
            <a:r>
              <a:rPr lang="sr-Latn-CS" sz="1800" smtClean="0">
                <a:latin typeface="Times New Roman" pitchFamily="18" charset="0"/>
              </a:rPr>
              <a:t>ж</a:t>
            </a:r>
            <a:r>
              <a:rPr lang="en-US" sz="1800" smtClean="0">
                <a:latin typeface="Times New Roman" pitchFamily="18" charset="0"/>
              </a:rPr>
              <a:t>ености одре</a:t>
            </a:r>
            <a:r>
              <a:rPr lang="sr-Latn-CS" sz="1800" smtClean="0">
                <a:latin typeface="Times New Roman" pitchFamily="18" charset="0"/>
              </a:rPr>
              <a:t>ђ</a:t>
            </a:r>
            <a:r>
              <a:rPr lang="en-US" sz="1800" smtClean="0">
                <a:latin typeface="Times New Roman" pitchFamily="18" charset="0"/>
              </a:rPr>
              <a:t>еним инхалацијским или нутритивним алергенима, </a:t>
            </a:r>
            <a:r>
              <a:rPr lang="sr-Latn-CS" sz="1800" smtClean="0">
                <a:latin typeface="Times New Roman" pitchFamily="18" charset="0"/>
              </a:rPr>
              <a:t>посебно </a:t>
            </a:r>
            <a:r>
              <a:rPr lang="en-US" sz="1800" smtClean="0">
                <a:latin typeface="Times New Roman" pitchFamily="18" charset="0"/>
              </a:rPr>
              <a:t>онима на које је доказана сензибилизација. То нала</a:t>
            </a:r>
            <a:r>
              <a:rPr lang="sr-Latn-CS" sz="1800" smtClean="0">
                <a:latin typeface="Times New Roman" pitchFamily="18" charset="0"/>
              </a:rPr>
              <a:t>ж</a:t>
            </a:r>
            <a:r>
              <a:rPr lang="en-US" sz="1800" smtClean="0">
                <a:latin typeface="Times New Roman" pitchFamily="18" charset="0"/>
              </a:rPr>
              <a:t>е правовремену</a:t>
            </a:r>
            <a:r>
              <a:rPr lang="sr-Latn-CS" sz="1800" smtClean="0">
                <a:latin typeface="Times New Roman" pitchFamily="18" charset="0"/>
              </a:rPr>
              <a:t> </a:t>
            </a:r>
            <a:r>
              <a:rPr lang="en-US" sz="1800" smtClean="0">
                <a:latin typeface="Times New Roman" pitchFamily="18" charset="0"/>
              </a:rPr>
              <a:t>алерголо</a:t>
            </a:r>
            <a:r>
              <a:rPr lang="sr-Latn-CS" sz="1800" smtClean="0">
                <a:latin typeface="Times New Roman" pitchFamily="18" charset="0"/>
              </a:rPr>
              <a:t>ш</a:t>
            </a:r>
            <a:r>
              <a:rPr lang="en-US" sz="1800" smtClean="0">
                <a:latin typeface="Times New Roman" pitchFamily="18" charset="0"/>
              </a:rPr>
              <a:t>ку обраду и </a:t>
            </a:r>
            <a:r>
              <a:rPr lang="sr-Latn-CS" sz="1800" smtClean="0">
                <a:latin typeface="Times New Roman" pitchFamily="18" charset="0"/>
              </a:rPr>
              <a:t>учење родитеља да и они могу бити доприносећи фактор</a:t>
            </a:r>
            <a:r>
              <a:rPr lang="en-US" sz="1800" smtClean="0">
                <a:latin typeface="Times New Roman" pitchFamily="18" charset="0"/>
              </a:rPr>
              <a:t> </a:t>
            </a:r>
            <a:r>
              <a:rPr lang="sr-Latn-CS" sz="1800" smtClean="0">
                <a:latin typeface="Times New Roman" pitchFamily="18" charset="0"/>
              </a:rPr>
              <a:t>у односу на</a:t>
            </a:r>
            <a:r>
              <a:rPr lang="en-US" sz="1800" smtClean="0">
                <a:latin typeface="Times New Roman" pitchFamily="18" charset="0"/>
              </a:rPr>
              <a:t> контрол</a:t>
            </a:r>
            <a:r>
              <a:rPr lang="sr-Latn-CS" sz="1800" smtClean="0">
                <a:latin typeface="Times New Roman" pitchFamily="18" charset="0"/>
              </a:rPr>
              <a:t>у</a:t>
            </a:r>
            <a:r>
              <a:rPr lang="en-US" sz="1800" smtClean="0">
                <a:latin typeface="Times New Roman" pitchFamily="18" charset="0"/>
              </a:rPr>
              <a:t> микрооколи</a:t>
            </a:r>
            <a:r>
              <a:rPr lang="sr-Latn-CS" sz="1800" smtClean="0">
                <a:latin typeface="Times New Roman" pitchFamily="18" charset="0"/>
              </a:rPr>
              <a:t>ме</a:t>
            </a:r>
            <a:r>
              <a:rPr lang="en-US" sz="1800" smtClean="0">
                <a:latin typeface="Times New Roman" pitchFamily="18" charset="0"/>
              </a:rPr>
              <a:t> (пу</a:t>
            </a:r>
            <a:r>
              <a:rPr lang="sr-Latn-CS" sz="1800" smtClean="0">
                <a:latin typeface="Times New Roman" pitchFamily="18" charset="0"/>
              </a:rPr>
              <a:t>ш</a:t>
            </a:r>
            <a:r>
              <a:rPr lang="en-US" sz="1800" smtClean="0">
                <a:latin typeface="Times New Roman" pitchFamily="18" charset="0"/>
              </a:rPr>
              <a:t>ење,</a:t>
            </a:r>
            <a:r>
              <a:rPr lang="sr-Latn-CS" sz="1800" smtClean="0">
                <a:latin typeface="Times New Roman" pitchFamily="18" charset="0"/>
              </a:rPr>
              <a:t> </a:t>
            </a:r>
            <a:r>
              <a:rPr lang="en-US" sz="1800" smtClean="0">
                <a:latin typeface="Times New Roman" pitchFamily="18" charset="0"/>
              </a:rPr>
              <a:t>пра</a:t>
            </a:r>
            <a:r>
              <a:rPr lang="sr-Latn-CS" sz="1800" smtClean="0">
                <a:latin typeface="Times New Roman" pitchFamily="18" charset="0"/>
              </a:rPr>
              <a:t>ш</a:t>
            </a:r>
            <a:r>
              <a:rPr lang="en-US" sz="1800" smtClean="0">
                <a:latin typeface="Times New Roman" pitchFamily="18" charset="0"/>
              </a:rPr>
              <a:t>ина и сл.) те одговарају</a:t>
            </a:r>
            <a:r>
              <a:rPr lang="sr-Latn-CS" sz="1800" smtClean="0">
                <a:latin typeface="Times New Roman" pitchFamily="18" charset="0"/>
              </a:rPr>
              <a:t>ћ</a:t>
            </a:r>
            <a:r>
              <a:rPr lang="en-US" sz="1800" smtClean="0">
                <a:latin typeface="Times New Roman" pitchFamily="18" charset="0"/>
              </a:rPr>
              <a:t>е </a:t>
            </a:r>
            <a:r>
              <a:rPr lang="sr-Latn-CS" sz="1800" smtClean="0">
                <a:latin typeface="Times New Roman" pitchFamily="18" charset="0"/>
              </a:rPr>
              <a:t>лечење</a:t>
            </a:r>
            <a:r>
              <a:rPr lang="en-US" sz="1800" smtClean="0">
                <a:latin typeface="Times New Roman" pitchFamily="18" charset="0"/>
              </a:rPr>
              <a:t>. 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80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800" b="1" i="1" smtClean="0">
                <a:latin typeface="Times New Roman" pitchFamily="18" charset="0"/>
              </a:rPr>
              <a:t>3. Терцијарном превенцијом</a:t>
            </a:r>
            <a:r>
              <a:rPr lang="en-US" sz="1800" smtClean="0">
                <a:latin typeface="Times New Roman" pitchFamily="18" charset="0"/>
              </a:rPr>
              <a:t>, којом се превенира појава симптома</a:t>
            </a:r>
            <a:r>
              <a:rPr lang="sr-Latn-CS" sz="1800" smtClean="0">
                <a:latin typeface="Times New Roman" pitchFamily="18" charset="0"/>
              </a:rPr>
              <a:t> </a:t>
            </a:r>
            <a:r>
              <a:rPr lang="en-US" sz="1800" smtClean="0">
                <a:latin typeface="Times New Roman" pitchFamily="18" charset="0"/>
              </a:rPr>
              <a:t>болести након </a:t>
            </a:r>
            <a:r>
              <a:rPr lang="sr-Latn-CS" sz="1800" smtClean="0">
                <a:latin typeface="Times New Roman" pitchFamily="18" charset="0"/>
              </a:rPr>
              <a:t>ш</a:t>
            </a:r>
            <a:r>
              <a:rPr lang="en-US" sz="1800" smtClean="0">
                <a:latin typeface="Times New Roman" pitchFamily="18" charset="0"/>
              </a:rPr>
              <a:t>то се болест ве</a:t>
            </a:r>
            <a:r>
              <a:rPr lang="sr-Latn-CS" sz="1800" smtClean="0">
                <a:latin typeface="Times New Roman" pitchFamily="18" charset="0"/>
              </a:rPr>
              <a:t>ћ</a:t>
            </a:r>
            <a:r>
              <a:rPr lang="en-US" sz="1800" smtClean="0">
                <a:latin typeface="Times New Roman" pitchFamily="18" charset="0"/>
              </a:rPr>
              <a:t> манифест</a:t>
            </a:r>
            <a:r>
              <a:rPr lang="sr-Latn-CS" sz="1800" smtClean="0">
                <a:latin typeface="Times New Roman" pitchFamily="18" charset="0"/>
              </a:rPr>
              <a:t>овала</a:t>
            </a:r>
            <a:r>
              <a:rPr lang="en-US" sz="1800" smtClean="0">
                <a:latin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11548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Алиментарне болести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8001000" cy="5029200"/>
          </a:xfrm>
        </p:spPr>
        <p:txBody>
          <a:bodyPr/>
          <a:lstStyle/>
          <a:p>
            <a:pPr marL="457200" lvl="1" indent="0">
              <a:buClr>
                <a:schemeClr val="accent1"/>
              </a:buClr>
              <a:buSzPct val="150000"/>
              <a:buFontTx/>
              <a:buNone/>
              <a:defRPr/>
            </a:pPr>
            <a:r>
              <a:rPr lang="hr-HR" sz="2600" dirty="0" smtClean="0"/>
              <a:t>Забележене су бројна обољења људи настала после конзумирања к</a:t>
            </a:r>
            <a:r>
              <a:rPr lang="en-US" sz="2600" dirty="0" err="1" smtClean="0"/>
              <a:t>онтаминиран</a:t>
            </a:r>
            <a:r>
              <a:rPr lang="hr-HR" sz="2600" dirty="0" smtClean="0"/>
              <a:t>е</a:t>
            </a:r>
            <a:r>
              <a:rPr lang="en-US" sz="2600" dirty="0" smtClean="0"/>
              <a:t> </a:t>
            </a:r>
            <a:r>
              <a:rPr lang="en-US" sz="2600" dirty="0" err="1" smtClean="0"/>
              <a:t>хран</a:t>
            </a:r>
            <a:r>
              <a:rPr lang="hr-HR" sz="2600" dirty="0" smtClean="0"/>
              <a:t>е</a:t>
            </a:r>
            <a:r>
              <a:rPr lang="en-US" sz="2600" dirty="0" smtClean="0"/>
              <a:t> </a:t>
            </a:r>
            <a:r>
              <a:rPr lang="hr-HR" sz="2600" dirty="0" smtClean="0"/>
              <a:t>и </a:t>
            </a:r>
            <a:r>
              <a:rPr lang="en-US" sz="2600" dirty="0" err="1" smtClean="0"/>
              <a:t>вод</a:t>
            </a:r>
            <a:r>
              <a:rPr lang="hr-HR" sz="2600" dirty="0" smtClean="0"/>
              <a:t>е. </a:t>
            </a:r>
          </a:p>
          <a:p>
            <a:pPr lvl="1">
              <a:buClr>
                <a:schemeClr val="accent1"/>
              </a:buClr>
              <a:buSzPct val="150000"/>
              <a:buFont typeface="Wingdings" pitchFamily="2" charset="2"/>
              <a:buChar char="§"/>
              <a:defRPr/>
            </a:pPr>
            <a:endParaRPr lang="hr-HR" sz="1300" dirty="0" smtClean="0"/>
          </a:p>
          <a:p>
            <a:pPr marL="457200" lvl="1" indent="0">
              <a:buClr>
                <a:schemeClr val="accent1"/>
              </a:buClr>
              <a:buSzPct val="150000"/>
              <a:buFontTx/>
              <a:buNone/>
              <a:defRPr/>
            </a:pPr>
            <a:r>
              <a:rPr lang="hr-HR" sz="2600" dirty="0" smtClean="0"/>
              <a:t>Смањењу појаве алиментарних обољења допринели су:</a:t>
            </a:r>
          </a:p>
          <a:p>
            <a:pPr lvl="1">
              <a:buSzPct val="150000"/>
              <a:buFontTx/>
              <a:buChar char="•"/>
              <a:defRPr/>
            </a:pPr>
            <a:endParaRPr lang="hr-HR" sz="1300" dirty="0" smtClean="0"/>
          </a:p>
          <a:p>
            <a:pPr lvl="1">
              <a:defRPr/>
            </a:pPr>
            <a:r>
              <a:rPr lang="hr-HR" sz="2200" dirty="0" smtClean="0"/>
              <a:t>Прерада и дезинфекција воде,</a:t>
            </a:r>
            <a:endParaRPr lang="sr-Cyrl-CS" sz="2200" dirty="0" smtClean="0"/>
          </a:p>
          <a:p>
            <a:pPr lvl="1">
              <a:defRPr/>
            </a:pPr>
            <a:r>
              <a:rPr lang="hr-HR" sz="2200" dirty="0" smtClean="0"/>
              <a:t> </a:t>
            </a:r>
            <a:r>
              <a:rPr lang="sr-Cyrl-RS" sz="2200" dirty="0" smtClean="0"/>
              <a:t>П</a:t>
            </a:r>
            <a:r>
              <a:rPr lang="hr-HR" sz="2200" dirty="0" smtClean="0"/>
              <a:t>равилно</a:t>
            </a:r>
            <a:r>
              <a:rPr lang="sr-Cyrl-CS" sz="2200" dirty="0" smtClean="0"/>
              <a:t> </a:t>
            </a:r>
            <a:r>
              <a:rPr lang="hr-HR" sz="2200" dirty="0" smtClean="0"/>
              <a:t>уклањање отпад</a:t>
            </a:r>
            <a:r>
              <a:rPr lang="sr-Cyrl-RS" sz="2200" dirty="0" smtClean="0"/>
              <a:t>них материја</a:t>
            </a:r>
            <a:r>
              <a:rPr lang="hr-HR" dirty="0" smtClean="0"/>
              <a:t> </a:t>
            </a:r>
            <a:endParaRPr lang="en-US" dirty="0" smtClean="0"/>
          </a:p>
          <a:p>
            <a:pPr lvl="1">
              <a:buFontTx/>
              <a:buNone/>
              <a:defRPr/>
            </a:pPr>
            <a:endParaRPr lang="en-US" sz="1300" dirty="0" smtClean="0"/>
          </a:p>
          <a:p>
            <a:pPr lvl="1">
              <a:defRPr/>
            </a:pPr>
            <a:r>
              <a:rPr lang="hr-HR" sz="2200" dirty="0" smtClean="0"/>
              <a:t>Прање и дезинфекција руку.</a:t>
            </a:r>
            <a:endParaRPr lang="en-US" sz="2200" dirty="0" smtClean="0"/>
          </a:p>
          <a:p>
            <a:pPr lvl="1">
              <a:defRPr/>
            </a:pPr>
            <a:endParaRPr lang="en-US" sz="1300" dirty="0" smtClean="0"/>
          </a:p>
          <a:p>
            <a:pPr lvl="1">
              <a:defRPr/>
            </a:pPr>
            <a:r>
              <a:rPr lang="hr-HR" sz="2200" dirty="0" smtClean="0"/>
              <a:t>Пастеризација млека 		</a:t>
            </a:r>
            <a:r>
              <a:rPr lang="en-US" sz="2200" dirty="0" smtClean="0"/>
              <a:t>	1908</a:t>
            </a:r>
            <a:r>
              <a:rPr lang="hr-HR" sz="2200" dirty="0" smtClean="0"/>
              <a:t>. г.</a:t>
            </a:r>
            <a:endParaRPr lang="en-US" sz="2200" dirty="0" smtClean="0"/>
          </a:p>
          <a:p>
            <a:pPr lvl="1">
              <a:defRPr/>
            </a:pPr>
            <a:r>
              <a:rPr lang="hr-HR" sz="2200" dirty="0" smtClean="0"/>
              <a:t>Расхладни уређаји у домаћинству 	</a:t>
            </a:r>
            <a:r>
              <a:rPr lang="en-US" sz="2200" dirty="0" smtClean="0"/>
              <a:t>	1913</a:t>
            </a:r>
            <a:r>
              <a:rPr lang="hr-HR" sz="2200" dirty="0" smtClean="0"/>
              <a:t>.г.</a:t>
            </a:r>
            <a:endParaRPr lang="en-US" sz="2200" dirty="0" smtClean="0"/>
          </a:p>
          <a:p>
            <a:pPr>
              <a:buClr>
                <a:schemeClr val="accent2"/>
              </a:buClr>
              <a:defRPr/>
            </a:pPr>
            <a:endParaRPr lang="en-GB" sz="27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700" smtClean="0"/>
              <a:t>Алиментарна обољења (болести преносиве храном</a:t>
            </a:r>
            <a:r>
              <a:rPr lang="en-US" sz="2700" smtClean="0"/>
              <a:t>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565400"/>
            <a:ext cx="8229600" cy="3992563"/>
          </a:xfrm>
        </p:spPr>
        <p:txBody>
          <a:bodyPr>
            <a:normAutofit lnSpcReduction="10000"/>
          </a:bodyPr>
          <a:lstStyle/>
          <a:p>
            <a:r>
              <a:rPr lang="sr-Latn-CS" sz="2600" smtClean="0"/>
              <a:t>Процењује се да има </a:t>
            </a:r>
            <a:r>
              <a:rPr lang="en-US" sz="2600" smtClean="0"/>
              <a:t>више од </a:t>
            </a:r>
            <a:r>
              <a:rPr lang="sr-Latn-CS" sz="2600" smtClean="0"/>
              <a:t>250 узрочника алиментарних обољења. </a:t>
            </a:r>
            <a:endParaRPr lang="en-US" sz="2600" smtClean="0"/>
          </a:p>
          <a:p>
            <a:endParaRPr lang="sr-Latn-CS" sz="1100" smtClean="0"/>
          </a:p>
          <a:p>
            <a:r>
              <a:rPr lang="sr-Latn-CS" sz="2600" smtClean="0"/>
              <a:t>Алиментарно обољење</a:t>
            </a:r>
            <a:endParaRPr lang="en-US" sz="800" smtClean="0"/>
          </a:p>
          <a:p>
            <a:pPr lvl="1"/>
            <a:r>
              <a:rPr lang="en-US" sz="2200" smtClean="0"/>
              <a:t>2 </a:t>
            </a:r>
            <a:r>
              <a:rPr lang="sr-Latn-CS" sz="2200" smtClean="0"/>
              <a:t>или више случајева истих обољења насталих као последица конзумирања хране. </a:t>
            </a:r>
            <a:endParaRPr lang="en-US" sz="2200" smtClean="0"/>
          </a:p>
          <a:p>
            <a:pPr lvl="1"/>
            <a:endParaRPr lang="sr-Latn-CS" sz="800" smtClean="0"/>
          </a:p>
          <a:p>
            <a:pPr lvl="1"/>
            <a:r>
              <a:rPr lang="sr-Latn-CS" sz="2200" smtClean="0"/>
              <a:t>Најчешћи узрочници болести су бактерије. </a:t>
            </a:r>
            <a:endParaRPr lang="en-US" sz="2200" smtClean="0"/>
          </a:p>
          <a:p>
            <a:pPr lvl="1"/>
            <a:endParaRPr lang="sr-Latn-CS" sz="800" smtClean="0"/>
          </a:p>
          <a:p>
            <a:pPr lvl="1"/>
            <a:r>
              <a:rPr lang="sr-Latn-CS" sz="2200" smtClean="0"/>
              <a:t>Такође болести преносиве храном могу да изазову </a:t>
            </a:r>
            <a:r>
              <a:rPr lang="en-US" sz="2200" smtClean="0"/>
              <a:t>вирус</a:t>
            </a:r>
            <a:r>
              <a:rPr lang="sr-Latn-CS" sz="2200" smtClean="0"/>
              <a:t>и</a:t>
            </a:r>
            <a:r>
              <a:rPr lang="en-US" sz="2200" smtClean="0"/>
              <a:t>, пара</a:t>
            </a:r>
            <a:r>
              <a:rPr lang="sr-Latn-CS" sz="2200" smtClean="0"/>
              <a:t>з</a:t>
            </a:r>
            <a:r>
              <a:rPr lang="en-US" sz="2200" smtClean="0"/>
              <a:t>ит</a:t>
            </a:r>
            <a:r>
              <a:rPr lang="sr-Latn-CS" sz="2200" smtClean="0"/>
              <a:t>и</a:t>
            </a:r>
            <a:r>
              <a:rPr lang="en-US" sz="2200" smtClean="0"/>
              <a:t>, </a:t>
            </a:r>
            <a:r>
              <a:rPr lang="sr-Latn-CS" sz="2200" smtClean="0"/>
              <a:t>природне и синтетисане хемијске материје,</a:t>
            </a:r>
            <a:r>
              <a:rPr lang="en-US" sz="2200" smtClean="0"/>
              <a:t> микотоксини</a:t>
            </a:r>
            <a:r>
              <a:rPr lang="sr-Latn-CS" sz="2200" smtClean="0"/>
              <a:t> као и токсини микроорганизама. </a:t>
            </a:r>
            <a:endParaRPr lang="en-US" sz="2200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Clr>
                <a:schemeClr val="accent2"/>
              </a:buClr>
            </a:pPr>
            <a:r>
              <a:rPr lang="hr-HR" sz="2700" smtClean="0"/>
              <a:t>Алиментарна обољења (болести преносиве храном)</a:t>
            </a:r>
            <a:r>
              <a:rPr lang="en-US" sz="2700" smtClean="0"/>
              <a:t>-подела</a:t>
            </a:r>
            <a:endParaRPr lang="en-GB" sz="27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7175" y="2790825"/>
            <a:ext cx="7159625" cy="4022725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mtClean="0"/>
              <a:t>Инфекције</a:t>
            </a:r>
          </a:p>
          <a:p>
            <a:pPr>
              <a:buClr>
                <a:schemeClr val="accent2"/>
              </a:buClr>
            </a:pPr>
            <a:endParaRPr lang="hr-HR" smtClean="0"/>
          </a:p>
          <a:p>
            <a:pPr>
              <a:buClr>
                <a:schemeClr val="accent2"/>
              </a:buClr>
            </a:pPr>
            <a:r>
              <a:rPr lang="hr-HR" smtClean="0"/>
              <a:t>Токсоинфекције</a:t>
            </a:r>
          </a:p>
          <a:p>
            <a:pPr>
              <a:buClr>
                <a:schemeClr val="accent2"/>
              </a:buClr>
            </a:pPr>
            <a:endParaRPr lang="hr-HR" smtClean="0"/>
          </a:p>
          <a:p>
            <a:pPr>
              <a:buClr>
                <a:schemeClr val="accent2"/>
              </a:buClr>
            </a:pPr>
            <a:r>
              <a:rPr lang="hr-HR" smtClean="0"/>
              <a:t>Интоксикације</a:t>
            </a:r>
          </a:p>
          <a:p>
            <a:pPr>
              <a:buClr>
                <a:schemeClr val="accent2"/>
              </a:buClr>
            </a:pPr>
            <a:endParaRPr lang="en-GB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81075"/>
            <a:ext cx="8229600" cy="1139825"/>
          </a:xfrm>
        </p:spPr>
        <p:txBody>
          <a:bodyPr/>
          <a:lstStyle/>
          <a:p>
            <a:r>
              <a:rPr lang="sr-Latn-CS" sz="3200" smtClean="0"/>
              <a:t>Дефиниције</a:t>
            </a:r>
            <a:r>
              <a:rPr lang="en-US" sz="3200" smtClean="0"/>
              <a:t/>
            </a:r>
            <a:br>
              <a:rPr lang="en-US" sz="3200" smtClean="0"/>
            </a:br>
            <a:endParaRPr lang="en-US" sz="32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73238"/>
            <a:ext cx="8229600" cy="4065587"/>
          </a:xfrm>
        </p:spPr>
        <p:txBody>
          <a:bodyPr>
            <a:normAutofit lnSpcReduction="10000"/>
          </a:bodyPr>
          <a:lstStyle/>
          <a:p>
            <a:r>
              <a:rPr lang="sr-Latn-CS" sz="2600" b="1" smtClean="0"/>
              <a:t>Тровања</a:t>
            </a:r>
            <a:r>
              <a:rPr lang="en-US" sz="2600" smtClean="0"/>
              <a:t>: </a:t>
            </a:r>
            <a:r>
              <a:rPr lang="sr-Latn-CS" sz="2600" smtClean="0"/>
              <a:t>резултат конзумирања хране која садржи</a:t>
            </a:r>
            <a:r>
              <a:rPr lang="sr-Latn-CS" sz="2600" b="1" smtClean="0"/>
              <a:t> </a:t>
            </a:r>
            <a:r>
              <a:rPr lang="sr-Latn-CS" sz="2600" smtClean="0"/>
              <a:t>токсичне материје (хемикалије или токсине).</a:t>
            </a:r>
          </a:p>
          <a:p>
            <a:endParaRPr lang="sr-Latn-CS" sz="1500" smtClean="0"/>
          </a:p>
          <a:p>
            <a:r>
              <a:rPr lang="sr-Latn-CS" sz="2600" b="1" smtClean="0"/>
              <a:t>Инфекције</a:t>
            </a:r>
            <a:r>
              <a:rPr lang="sr-Latn-CS" sz="2600" smtClean="0"/>
              <a:t>: резултат конзумирања хране која садржи патогене микроорганизме. </a:t>
            </a:r>
          </a:p>
          <a:p>
            <a:endParaRPr lang="sr-Latn-CS" sz="1500" smtClean="0"/>
          </a:p>
          <a:p>
            <a:r>
              <a:rPr lang="sr-Latn-CS" sz="3000" b="1" smtClean="0"/>
              <a:t>Токсини</a:t>
            </a:r>
            <a:r>
              <a:rPr lang="sr-Latn-CS" sz="3000" smtClean="0"/>
              <a:t>: </a:t>
            </a:r>
            <a:r>
              <a:rPr lang="sr-Latn-CS" sz="2600" smtClean="0"/>
              <a:t>отрови које стварају живи организми</a:t>
            </a:r>
            <a:r>
              <a:rPr lang="sr-Latn-CS" sz="3000" smtClean="0"/>
              <a:t>.</a:t>
            </a:r>
            <a:endParaRPr lang="en-US" sz="3000" smtClean="0"/>
          </a:p>
          <a:p>
            <a:endParaRPr lang="en-US" sz="1500" smtClean="0"/>
          </a:p>
          <a:p>
            <a:r>
              <a:rPr lang="sr-Latn-CS" sz="3000" smtClean="0"/>
              <a:t> </a:t>
            </a:r>
            <a:r>
              <a:rPr lang="sr-Latn-CS" sz="2600" b="1" smtClean="0"/>
              <a:t>Интоксикације</a:t>
            </a:r>
            <a:r>
              <a:rPr lang="sr-Latn-CS" sz="2600" smtClean="0"/>
              <a:t>: оболења која настају као последица конзумирања хране која садржи токсине. </a:t>
            </a:r>
            <a:endParaRPr lang="en-US" sz="2600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765175"/>
            <a:ext cx="8229600" cy="1139825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smtClean="0"/>
              <a:t>Вирусне болести које се преносе</a:t>
            </a:r>
            <a:r>
              <a:rPr lang="sr-Cyrl-CS" sz="2800" smtClean="0"/>
              <a:t> храном</a:t>
            </a:r>
            <a:endParaRPr lang="en-GB" sz="28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060575"/>
            <a:ext cx="8229600" cy="399256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smtClean="0"/>
              <a:t>Вируси који су вирулентни само за човека и извор контаминације млека је човек.</a:t>
            </a:r>
          </a:p>
          <a:p>
            <a:pPr>
              <a:buClr>
                <a:schemeClr val="accent2"/>
              </a:buClr>
            </a:pPr>
            <a:endParaRPr lang="hr-HR" sz="1200" smtClean="0"/>
          </a:p>
          <a:p>
            <a:pPr lvl="1"/>
            <a:r>
              <a:rPr lang="hr-HR" i="1" smtClean="0"/>
              <a:t>Аденовируси</a:t>
            </a:r>
          </a:p>
          <a:p>
            <a:pPr lvl="1"/>
            <a:endParaRPr lang="hr-HR" sz="1200" i="1" smtClean="0"/>
          </a:p>
          <a:p>
            <a:pPr lvl="1"/>
            <a:r>
              <a:rPr lang="hr-HR" i="1" smtClean="0"/>
              <a:t>Полиовируси</a:t>
            </a:r>
          </a:p>
          <a:p>
            <a:pPr lvl="1"/>
            <a:endParaRPr lang="hr-HR" sz="1200" i="1" smtClean="0"/>
          </a:p>
          <a:p>
            <a:pPr lvl="1"/>
            <a:r>
              <a:rPr lang="hr-HR" i="1" smtClean="0"/>
              <a:t>Coxsacki virusi</a:t>
            </a:r>
          </a:p>
          <a:p>
            <a:pPr lvl="1"/>
            <a:endParaRPr lang="hr-HR" sz="1200" i="1" smtClean="0"/>
          </a:p>
          <a:p>
            <a:pPr lvl="1"/>
            <a:r>
              <a:rPr lang="hr-HR" i="1" smtClean="0"/>
              <a:t>Вирус инфективног хепатитиса</a:t>
            </a:r>
            <a:r>
              <a:rPr lang="en-US" i="1" smtClean="0"/>
              <a:t> А</a:t>
            </a:r>
            <a:endParaRPr lang="en-GB" i="1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765175"/>
            <a:ext cx="8229600" cy="1139825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smtClean="0"/>
              <a:t>Инфективна жутица</a:t>
            </a:r>
            <a:endParaRPr lang="en-GB" sz="28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628775"/>
            <a:ext cx="7772400" cy="43434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Clr>
                <a:schemeClr val="accent2"/>
              </a:buClr>
            </a:pPr>
            <a:r>
              <a:rPr lang="hr-HR" sz="2400" smtClean="0"/>
              <a:t>Основни путеви ширења узрочника</a:t>
            </a:r>
            <a:r>
              <a:rPr lang="hr-HR" sz="2700" smtClean="0"/>
              <a:t>:</a:t>
            </a:r>
          </a:p>
          <a:p>
            <a:pPr lvl="2">
              <a:lnSpc>
                <a:spcPct val="80000"/>
              </a:lnSpc>
              <a:buClr>
                <a:schemeClr val="accent2"/>
              </a:buClr>
            </a:pPr>
            <a:r>
              <a:rPr lang="hr-HR" sz="2200" smtClean="0"/>
              <a:t>Екскрети болесника,</a:t>
            </a:r>
          </a:p>
          <a:p>
            <a:pPr lvl="2">
              <a:lnSpc>
                <a:spcPct val="80000"/>
              </a:lnSpc>
              <a:buClr>
                <a:schemeClr val="accent2"/>
              </a:buClr>
            </a:pPr>
            <a:endParaRPr lang="hr-HR" sz="800" smtClean="0"/>
          </a:p>
          <a:p>
            <a:pPr lvl="2">
              <a:lnSpc>
                <a:spcPct val="80000"/>
              </a:lnSpc>
              <a:buClr>
                <a:schemeClr val="accent2"/>
              </a:buClr>
            </a:pPr>
            <a:r>
              <a:rPr lang="hr-HR" sz="2200" smtClean="0"/>
              <a:t>Спољашња средина,</a:t>
            </a:r>
          </a:p>
          <a:p>
            <a:pPr lvl="2">
              <a:lnSpc>
                <a:spcPct val="80000"/>
              </a:lnSpc>
              <a:buClr>
                <a:schemeClr val="accent2"/>
              </a:buClr>
            </a:pPr>
            <a:endParaRPr lang="hr-HR" sz="800" smtClean="0"/>
          </a:p>
          <a:p>
            <a:pPr lvl="2">
              <a:lnSpc>
                <a:spcPct val="80000"/>
              </a:lnSpc>
              <a:buClr>
                <a:schemeClr val="accent2"/>
              </a:buClr>
            </a:pPr>
            <a:r>
              <a:rPr lang="hr-HR" sz="2200" smtClean="0"/>
              <a:t>Преко загађене воде и хране,</a:t>
            </a:r>
          </a:p>
          <a:p>
            <a:pPr lvl="2">
              <a:lnSpc>
                <a:spcPct val="80000"/>
              </a:lnSpc>
              <a:buClr>
                <a:schemeClr val="accent2"/>
              </a:buClr>
            </a:pPr>
            <a:endParaRPr lang="hr-HR" sz="800" smtClean="0"/>
          </a:p>
          <a:p>
            <a:pPr lvl="2">
              <a:lnSpc>
                <a:spcPct val="80000"/>
              </a:lnSpc>
              <a:buClr>
                <a:schemeClr val="accent2"/>
              </a:buClr>
            </a:pPr>
            <a:r>
              <a:rPr lang="hr-HR" sz="2200" smtClean="0"/>
              <a:t>Прљавих руку.</a:t>
            </a:r>
          </a:p>
          <a:p>
            <a:pPr lvl="2">
              <a:lnSpc>
                <a:spcPct val="80000"/>
              </a:lnSpc>
              <a:buClr>
                <a:schemeClr val="accent2"/>
              </a:buClr>
            </a:pPr>
            <a:endParaRPr lang="en-GB" sz="2200" smtClean="0"/>
          </a:p>
          <a:p>
            <a:pPr>
              <a:lnSpc>
                <a:spcPct val="80000"/>
              </a:lnSpc>
              <a:buClr>
                <a:schemeClr val="accent2"/>
              </a:buClr>
            </a:pPr>
            <a:r>
              <a:rPr lang="hr-HR" sz="2400" smtClean="0"/>
              <a:t>Људи у разним инфективним статијумима инапарентног или клиничког хепатитиса имају велику улогу у ширењу епидемије.</a:t>
            </a:r>
            <a:endParaRPr lang="en-US" sz="2400" smtClean="0"/>
          </a:p>
          <a:p>
            <a:pPr>
              <a:lnSpc>
                <a:spcPct val="80000"/>
              </a:lnSpc>
              <a:buClr>
                <a:schemeClr val="accent2"/>
              </a:buClr>
            </a:pPr>
            <a:endParaRPr lang="en-US" sz="2400" smtClean="0"/>
          </a:p>
          <a:p>
            <a:pPr>
              <a:lnSpc>
                <a:spcPct val="80000"/>
              </a:lnSpc>
              <a:buClr>
                <a:schemeClr val="accent2"/>
              </a:buClr>
            </a:pPr>
            <a:r>
              <a:rPr lang="sr-Latn-CS" sz="2400" smtClean="0"/>
              <a:t>Вирус хепатитиса А: искључује се из пословања са храном оболела особа и особа код које није прошло 14 дана од последњих симптома болести.</a:t>
            </a:r>
          </a:p>
          <a:p>
            <a:pPr>
              <a:lnSpc>
                <a:spcPct val="80000"/>
              </a:lnSpc>
              <a:buClr>
                <a:schemeClr val="accent2"/>
              </a:buClr>
            </a:pPr>
            <a:endParaRPr lang="hr-HR" sz="2400" smtClean="0"/>
          </a:p>
          <a:p>
            <a:pPr>
              <a:lnSpc>
                <a:spcPct val="80000"/>
              </a:lnSpc>
              <a:buClr>
                <a:schemeClr val="accent2"/>
              </a:buClr>
            </a:pPr>
            <a:endParaRPr lang="hr-HR" sz="240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484313"/>
            <a:ext cx="8229600" cy="1139825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3200" smtClean="0"/>
              <a:t>Šigeloza</a:t>
            </a:r>
            <a:r>
              <a:rPr lang="en-GB" sz="3200" smtClean="0"/>
              <a:t/>
            </a:r>
            <a:br>
              <a:rPr lang="en-GB" sz="3200" smtClean="0"/>
            </a:br>
            <a:endParaRPr lang="en-GB" sz="32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892425"/>
            <a:ext cx="8229600" cy="3921125"/>
          </a:xfrm>
        </p:spPr>
        <p:txBody>
          <a:bodyPr/>
          <a:lstStyle/>
          <a:p>
            <a:pPr algn="just">
              <a:buClr>
                <a:schemeClr val="accent2"/>
              </a:buClr>
            </a:pPr>
            <a:endParaRPr lang="en-US" sz="2400" smtClean="0"/>
          </a:p>
          <a:p>
            <a:pPr algn="just">
              <a:buClr>
                <a:schemeClr val="accent2"/>
              </a:buClr>
            </a:pPr>
            <a:r>
              <a:rPr lang="hr-HR" sz="2400" smtClean="0"/>
              <a:t>Шигелоза је класична бациларна дизентерија људи узрокована бактеријама из рода </a:t>
            </a:r>
            <a:r>
              <a:rPr lang="hr-HR" sz="2400" i="1" smtClean="0"/>
              <a:t>Shigella, </a:t>
            </a:r>
            <a:r>
              <a:rPr lang="hr-HR" sz="2400" smtClean="0"/>
              <a:t>а карактерише се</a:t>
            </a:r>
            <a:r>
              <a:rPr lang="hr-HR" sz="2400" i="1" smtClean="0"/>
              <a:t> </a:t>
            </a:r>
            <a:r>
              <a:rPr lang="hr-HR" sz="2400" smtClean="0"/>
              <a:t>грчевима у доњем делу трбуха</a:t>
            </a:r>
            <a:r>
              <a:rPr lang="hr-HR" sz="2400" i="1" smtClean="0"/>
              <a:t> </a:t>
            </a:r>
            <a:r>
              <a:rPr lang="hr-HR" sz="2400" smtClean="0"/>
              <a:t>честим обилним столицама које садрже крв, мукозу и инфламаторне ћелије. Нема бактеријемије, а у крв доспевају само ендотоксини распаднутих шигела.</a:t>
            </a:r>
            <a:endParaRPr lang="en-US" sz="2400" smtClean="0"/>
          </a:p>
          <a:p>
            <a:pPr algn="just">
              <a:buClr>
                <a:schemeClr val="accent2"/>
              </a:buClr>
            </a:pPr>
            <a:endParaRPr lang="en-US" sz="2400" smtClean="0"/>
          </a:p>
          <a:p>
            <a:pPr>
              <a:buClr>
                <a:schemeClr val="accent2"/>
              </a:buClr>
            </a:pPr>
            <a:r>
              <a:rPr lang="sr-Latn-CS" sz="2400" smtClean="0"/>
              <a:t>Извор контаминације </a:t>
            </a:r>
            <a:r>
              <a:rPr lang="sr-Cyrl-CS" sz="2400" smtClean="0"/>
              <a:t>-</a:t>
            </a:r>
            <a:r>
              <a:rPr lang="sr-Latn-CS" sz="2400" smtClean="0"/>
              <a:t>оболели људи.</a:t>
            </a:r>
          </a:p>
          <a:p>
            <a:pPr>
              <a:buClr>
                <a:schemeClr val="accent2"/>
              </a:buClr>
            </a:pPr>
            <a:endParaRPr lang="sr-Latn-CS" sz="2400" i="1" smtClean="0"/>
          </a:p>
          <a:p>
            <a:pPr algn="just">
              <a:buClr>
                <a:schemeClr val="accent2"/>
              </a:buClr>
            </a:pPr>
            <a:endParaRPr lang="en-GB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i="1" dirty="0" smtClean="0"/>
              <a:t>S</a:t>
            </a:r>
            <a:r>
              <a:rPr lang="sr-Latn-CS" sz="2800" i="1" dirty="0" smtClean="0"/>
              <a:t>higella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dysenteriae</a:t>
            </a:r>
            <a:r>
              <a:rPr lang="en-US" sz="2800" i="1" dirty="0" smtClean="0"/>
              <a:t> </a:t>
            </a:r>
            <a:r>
              <a:rPr lang="sr-Latn-CS" sz="2800" i="1" dirty="0" smtClean="0"/>
              <a:t>поседује следеће битне карактеристике </a:t>
            </a:r>
            <a:r>
              <a:rPr lang="en-US" sz="2800" dirty="0" smtClean="0"/>
              <a:t>: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z="2500" dirty="0" smtClean="0"/>
              <a:t>Синтетише јак</a:t>
            </a:r>
            <a:r>
              <a:rPr lang="en-US" sz="2500" dirty="0" smtClean="0"/>
              <a:t> ц</a:t>
            </a:r>
            <a:r>
              <a:rPr lang="sr-Latn-CS" sz="2500" dirty="0" smtClean="0"/>
              <a:t>и</a:t>
            </a:r>
            <a:r>
              <a:rPr lang="en-US" sz="2500" dirty="0" err="1" smtClean="0"/>
              <a:t>тото</a:t>
            </a:r>
            <a:r>
              <a:rPr lang="sr-Latn-CS" sz="2500" dirty="0" smtClean="0"/>
              <a:t>кс</a:t>
            </a:r>
            <a:r>
              <a:rPr lang="en-US" sz="2500" dirty="0" err="1" smtClean="0"/>
              <a:t>ин</a:t>
            </a:r>
            <a:endParaRPr lang="en-US" sz="2500" dirty="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200" dirty="0" smtClean="0"/>
              <a:t>Shiga </a:t>
            </a:r>
            <a:r>
              <a:rPr lang="en-US" sz="2200" dirty="0" err="1" smtClean="0"/>
              <a:t>то</a:t>
            </a:r>
            <a:r>
              <a:rPr lang="sr-Latn-CS" sz="2200" dirty="0" smtClean="0"/>
              <a:t>кс</a:t>
            </a:r>
            <a:r>
              <a:rPr lang="en-US" sz="2200" dirty="0" err="1" smtClean="0"/>
              <a:t>ин</a:t>
            </a:r>
            <a:endParaRPr lang="en-US" sz="2200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en-US" sz="25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500" dirty="0" err="1" smtClean="0"/>
              <a:t>Антими</a:t>
            </a:r>
            <a:r>
              <a:rPr lang="sr-Latn-CS" sz="2500" dirty="0" smtClean="0"/>
              <a:t>кробна резистенција</a:t>
            </a:r>
            <a:endParaRPr lang="en-US" sz="2500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en-US" sz="25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z="2500" dirty="0" smtClean="0"/>
              <a:t>Изазива снажне често регионалне епидемије</a:t>
            </a:r>
            <a:endParaRPr lang="en-US" sz="2500" dirty="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sr-Latn-CS" sz="2200" dirty="0" smtClean="0"/>
              <a:t>висок степен инфективности</a:t>
            </a:r>
            <a:endParaRPr lang="en-US" sz="2200" dirty="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sr-Latn-CS" sz="2200" dirty="0" smtClean="0"/>
              <a:t>Изражен летални ефекат </a:t>
            </a:r>
            <a:endParaRPr lang="en-US" sz="2200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en-US" sz="25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764704"/>
            <a:ext cx="8435280" cy="5760640"/>
          </a:xfrm>
        </p:spPr>
        <p:txBody>
          <a:bodyPr>
            <a:normAutofit lnSpcReduction="10000"/>
          </a:bodyPr>
          <a:lstStyle/>
          <a:p>
            <a:r>
              <a:rPr lang="en-US" sz="2400" dirty="0" err="1" smtClean="0"/>
              <a:t>Оптимални</a:t>
            </a:r>
            <a:r>
              <a:rPr lang="en-US" sz="2400" dirty="0" smtClean="0"/>
              <a:t> </a:t>
            </a:r>
            <a:r>
              <a:rPr lang="en-US" sz="2400" dirty="0" err="1" smtClean="0"/>
              <a:t>нутритивни</a:t>
            </a:r>
            <a:r>
              <a:rPr lang="en-US" sz="2400" dirty="0" smtClean="0"/>
              <a:t> </a:t>
            </a:r>
            <a:r>
              <a:rPr lang="en-US" sz="2400" dirty="0" err="1" smtClean="0"/>
              <a:t>статус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sr-Cyrl-CS" sz="2400" dirty="0" smtClean="0"/>
              <a:t>основни предуслов</a:t>
            </a:r>
            <a:r>
              <a:rPr lang="en-US" sz="2400" dirty="0" smtClean="0"/>
              <a:t> у</a:t>
            </a:r>
            <a:r>
              <a:rPr lang="sr-Cyrl-CS" sz="2400" dirty="0" smtClean="0"/>
              <a:t> </a:t>
            </a:r>
            <a:r>
              <a:rPr lang="en-US" sz="2400" dirty="0" err="1" smtClean="0"/>
              <a:t>промоцији</a:t>
            </a:r>
            <a:r>
              <a:rPr lang="en-US" sz="2400" dirty="0" smtClean="0"/>
              <a:t> </a:t>
            </a:r>
            <a:r>
              <a:rPr lang="en-US" sz="2400" dirty="0" err="1" smtClean="0"/>
              <a:t>здравља</a:t>
            </a:r>
            <a:r>
              <a:rPr lang="en-US" sz="2400" dirty="0" smtClean="0"/>
              <a:t>, </a:t>
            </a:r>
            <a:r>
              <a:rPr lang="en-US" sz="2400" dirty="0" err="1" smtClean="0"/>
              <a:t>квалитета</a:t>
            </a:r>
            <a:r>
              <a:rPr lang="en-US" sz="2400" dirty="0" smtClean="0"/>
              <a:t> </a:t>
            </a:r>
            <a:r>
              <a:rPr lang="en-US" sz="2400" dirty="0" err="1" smtClean="0"/>
              <a:t>живота</a:t>
            </a:r>
            <a:r>
              <a:rPr lang="en-US" sz="2400" dirty="0" smtClean="0"/>
              <a:t> и </a:t>
            </a:r>
            <a:r>
              <a:rPr lang="en-US" sz="2400" dirty="0" err="1" smtClean="0"/>
              <a:t>одржавања</a:t>
            </a:r>
            <a:r>
              <a:rPr lang="en-US" sz="2400" dirty="0" smtClean="0"/>
              <a:t> </a:t>
            </a:r>
            <a:r>
              <a:rPr lang="en-US" sz="2400" dirty="0" err="1" smtClean="0"/>
              <a:t>функционалне</a:t>
            </a:r>
            <a:r>
              <a:rPr lang="en-US" sz="2400" dirty="0" smtClean="0"/>
              <a:t> </a:t>
            </a:r>
            <a:r>
              <a:rPr lang="en-US" sz="2400" dirty="0" err="1" smtClean="0"/>
              <a:t>независности</a:t>
            </a:r>
            <a:r>
              <a:rPr lang="en-US" sz="2400" dirty="0" smtClean="0"/>
              <a:t>. </a:t>
            </a:r>
            <a:endParaRPr lang="sr-Cyrl-RS" sz="2400" dirty="0" smtClean="0"/>
          </a:p>
          <a:p>
            <a:r>
              <a:rPr lang="en-US" sz="2400" dirty="0" err="1"/>
              <a:t>Очуваност</a:t>
            </a:r>
            <a:r>
              <a:rPr lang="en-US" sz="2400" dirty="0"/>
              <a:t> </a:t>
            </a:r>
            <a:r>
              <a:rPr lang="en-US" sz="2400" dirty="0" err="1"/>
              <a:t>психофизичког</a:t>
            </a:r>
            <a:r>
              <a:rPr lang="en-US" sz="2400" dirty="0"/>
              <a:t> </a:t>
            </a:r>
            <a:r>
              <a:rPr lang="en-US" sz="2400" dirty="0" err="1"/>
              <a:t>здравља</a:t>
            </a:r>
            <a:r>
              <a:rPr lang="en-US" sz="2400" dirty="0"/>
              <a:t> и </a:t>
            </a:r>
            <a:r>
              <a:rPr lang="en-US" sz="2400" dirty="0" err="1"/>
              <a:t>функционалног</a:t>
            </a:r>
            <a:r>
              <a:rPr lang="en-US" sz="2400" dirty="0"/>
              <a:t> </a:t>
            </a:r>
            <a:r>
              <a:rPr lang="en-US" sz="2400" dirty="0" err="1"/>
              <a:t>капацитета</a:t>
            </a:r>
            <a:r>
              <a:rPr lang="en-US" sz="2400" dirty="0"/>
              <a:t> </a:t>
            </a:r>
            <a:r>
              <a:rPr lang="en-US" sz="2400" dirty="0" err="1"/>
              <a:t>примарне</a:t>
            </a:r>
            <a:r>
              <a:rPr lang="en-US" sz="2400" dirty="0"/>
              <a:t> </a:t>
            </a:r>
            <a:r>
              <a:rPr lang="en-US" sz="2400" dirty="0" err="1"/>
              <a:t>су</a:t>
            </a:r>
            <a:r>
              <a:rPr lang="en-US" sz="2400" dirty="0"/>
              <a:t> </a:t>
            </a:r>
            <a:r>
              <a:rPr lang="en-US" sz="2400" dirty="0" err="1"/>
              <a:t>детерминанте</a:t>
            </a:r>
            <a:r>
              <a:rPr lang="en-US" sz="2400" dirty="0"/>
              <a:t> </a:t>
            </a:r>
            <a:r>
              <a:rPr lang="en-US" sz="2400" dirty="0" err="1"/>
              <a:t>адекватног</a:t>
            </a:r>
            <a:r>
              <a:rPr lang="en-US" sz="2400" dirty="0"/>
              <a:t> </a:t>
            </a:r>
            <a:r>
              <a:rPr lang="en-US" sz="2400" dirty="0" err="1"/>
              <a:t>уноса</a:t>
            </a:r>
            <a:r>
              <a:rPr lang="en-US" sz="2400" dirty="0"/>
              <a:t> </a:t>
            </a:r>
            <a:r>
              <a:rPr lang="en-US" sz="2400" dirty="0" err="1"/>
              <a:t>хране</a:t>
            </a:r>
            <a:r>
              <a:rPr lang="en-US" sz="2400" dirty="0"/>
              <a:t> и </a:t>
            </a:r>
            <a:r>
              <a:rPr lang="en-US" sz="2400" dirty="0" err="1"/>
              <a:t>жељеног</a:t>
            </a:r>
            <a:r>
              <a:rPr lang="en-US" sz="2400" dirty="0"/>
              <a:t> </a:t>
            </a:r>
            <a:r>
              <a:rPr lang="en-US" sz="2400" dirty="0" err="1"/>
              <a:t>нутиритивног</a:t>
            </a:r>
            <a:r>
              <a:rPr lang="en-US" sz="2400" dirty="0"/>
              <a:t> </a:t>
            </a:r>
            <a:r>
              <a:rPr lang="en-US" sz="2400" dirty="0" err="1"/>
              <a:t>статуса</a:t>
            </a:r>
            <a:r>
              <a:rPr lang="en-US" sz="2400" dirty="0"/>
              <a:t>.                                                                                  </a:t>
            </a:r>
            <a:r>
              <a:rPr lang="en-US" sz="2400" dirty="0" err="1"/>
              <a:t>Болест</a:t>
            </a:r>
            <a:r>
              <a:rPr lang="en-US" sz="2400" dirty="0"/>
              <a:t> и </a:t>
            </a:r>
            <a:r>
              <a:rPr lang="en-US" sz="2400" dirty="0" err="1"/>
              <a:t>полимедикација</a:t>
            </a:r>
            <a:r>
              <a:rPr lang="en-US" sz="2400" dirty="0"/>
              <a:t> </a:t>
            </a:r>
            <a:r>
              <a:rPr lang="en-US" sz="2400" dirty="0" err="1"/>
              <a:t>могу</a:t>
            </a:r>
            <a:r>
              <a:rPr lang="en-US" sz="2400" dirty="0"/>
              <a:t> </a:t>
            </a:r>
            <a:r>
              <a:rPr lang="en-US" sz="2400" dirty="0" err="1"/>
              <a:t>погоршати</a:t>
            </a:r>
            <a:r>
              <a:rPr lang="en-US" sz="2400" dirty="0"/>
              <a:t> </a:t>
            </a:r>
            <a:r>
              <a:rPr lang="en-US" sz="2400" dirty="0" err="1"/>
              <a:t>апсорпцију</a:t>
            </a:r>
            <a:r>
              <a:rPr lang="en-US" sz="2400" dirty="0"/>
              <a:t> и </a:t>
            </a:r>
            <a:r>
              <a:rPr lang="en-US" sz="2400" dirty="0" err="1"/>
              <a:t>искоришћавање</a:t>
            </a:r>
            <a:r>
              <a:rPr lang="en-US" sz="2400" dirty="0"/>
              <a:t> </a:t>
            </a:r>
            <a:r>
              <a:rPr lang="en-US" sz="2400" dirty="0" err="1"/>
              <a:t>хранљивих</a:t>
            </a:r>
            <a:r>
              <a:rPr lang="en-US" sz="2400" dirty="0"/>
              <a:t> </a:t>
            </a:r>
            <a:r>
              <a:rPr lang="en-US" sz="2400" dirty="0" err="1"/>
              <a:t>материја</a:t>
            </a:r>
            <a:r>
              <a:rPr lang="en-US" sz="2400" dirty="0" smtClean="0"/>
              <a:t>.</a:t>
            </a:r>
            <a:endParaRPr lang="sr-Cyrl-RS" sz="2400" dirty="0" smtClean="0"/>
          </a:p>
          <a:p>
            <a:r>
              <a:rPr lang="en-US" sz="2400" dirty="0" err="1"/>
              <a:t>Захваљујући</a:t>
            </a:r>
            <a:r>
              <a:rPr lang="en-US" sz="2400" dirty="0"/>
              <a:t> </a:t>
            </a:r>
            <a:r>
              <a:rPr lang="en-US" sz="2400" dirty="0" err="1"/>
              <a:t>завидном</a:t>
            </a:r>
            <a:r>
              <a:rPr lang="en-US" sz="2400" dirty="0"/>
              <a:t> </a:t>
            </a:r>
            <a:r>
              <a:rPr lang="en-US" sz="2400" dirty="0" err="1"/>
              <a:t>нивоу</a:t>
            </a:r>
            <a:r>
              <a:rPr lang="en-US" sz="2400" dirty="0"/>
              <a:t> </a:t>
            </a:r>
            <a:r>
              <a:rPr lang="en-US" sz="2400" dirty="0" err="1"/>
              <a:t>здравствене</a:t>
            </a:r>
            <a:r>
              <a:rPr lang="en-US" sz="2400" dirty="0"/>
              <a:t> </a:t>
            </a:r>
            <a:r>
              <a:rPr lang="en-US" sz="2400" dirty="0" err="1"/>
              <a:t>заштите,као</a:t>
            </a:r>
            <a:r>
              <a:rPr lang="en-US" sz="2400" dirty="0"/>
              <a:t> и </a:t>
            </a:r>
            <a:r>
              <a:rPr lang="en-US" sz="2400" dirty="0" err="1"/>
              <a:t>побољшању</a:t>
            </a:r>
            <a:r>
              <a:rPr lang="en-US" sz="2400" dirty="0"/>
              <a:t> </a:t>
            </a:r>
            <a:r>
              <a:rPr lang="en-US" sz="2400" dirty="0" err="1"/>
              <a:t>услова</a:t>
            </a:r>
            <a:r>
              <a:rPr lang="en-US" sz="2400" dirty="0"/>
              <a:t> </a:t>
            </a:r>
            <a:r>
              <a:rPr lang="en-US" sz="2400" dirty="0" err="1"/>
              <a:t>живота</a:t>
            </a:r>
            <a:r>
              <a:rPr lang="en-US" sz="2400" dirty="0"/>
              <a:t> и </a:t>
            </a:r>
            <a:r>
              <a:rPr lang="en-US" sz="2400" dirty="0" err="1"/>
              <a:t>просвећености</a:t>
            </a:r>
            <a:r>
              <a:rPr lang="en-US" sz="2400" dirty="0"/>
              <a:t> </a:t>
            </a:r>
            <a:r>
              <a:rPr lang="en-US" sz="2400" dirty="0" err="1"/>
              <a:t>током</a:t>
            </a:r>
            <a:r>
              <a:rPr lang="en-US" sz="2400" dirty="0"/>
              <a:t> </a:t>
            </a:r>
            <a:r>
              <a:rPr lang="en-US" sz="2400" dirty="0" err="1"/>
              <a:t>последњих</a:t>
            </a:r>
            <a:r>
              <a:rPr lang="en-US" sz="2400" dirty="0"/>
              <a:t> </a:t>
            </a:r>
            <a:r>
              <a:rPr lang="en-US" sz="2400" dirty="0" err="1"/>
              <a:t>деценија,учесталост</a:t>
            </a:r>
            <a:r>
              <a:rPr lang="en-US" sz="2400" dirty="0"/>
              <a:t> </a:t>
            </a:r>
            <a:r>
              <a:rPr lang="en-US" sz="2400" dirty="0" err="1"/>
              <a:t>нутритивних</a:t>
            </a:r>
            <a:r>
              <a:rPr lang="en-US" sz="2400" dirty="0"/>
              <a:t> </a:t>
            </a:r>
            <a:r>
              <a:rPr lang="en-US" sz="2400" dirty="0" err="1"/>
              <a:t>дефицитарних</a:t>
            </a:r>
            <a:r>
              <a:rPr lang="en-US" sz="2400" dirty="0"/>
              <a:t> </a:t>
            </a:r>
            <a:r>
              <a:rPr lang="en-US" sz="2400" dirty="0" err="1"/>
              <a:t>стања</a:t>
            </a:r>
            <a:r>
              <a:rPr lang="en-US" sz="2400" dirty="0"/>
              <a:t> у  </a:t>
            </a:r>
            <a:r>
              <a:rPr lang="en-US" sz="2400" dirty="0" err="1"/>
              <a:t>нашој</a:t>
            </a:r>
            <a:r>
              <a:rPr lang="en-US" sz="2400" dirty="0"/>
              <a:t> </a:t>
            </a:r>
            <a:r>
              <a:rPr lang="en-US" sz="2400" dirty="0" err="1"/>
              <a:t>средини</a:t>
            </a:r>
            <a:r>
              <a:rPr lang="en-US" sz="2400" dirty="0"/>
              <a:t> </a:t>
            </a:r>
            <a:r>
              <a:rPr lang="en-US" sz="2400" dirty="0" err="1"/>
              <a:t>показује</a:t>
            </a:r>
            <a:r>
              <a:rPr lang="en-US" sz="2400" dirty="0"/>
              <a:t> </a:t>
            </a:r>
            <a:r>
              <a:rPr lang="en-US" sz="2400" dirty="0" err="1"/>
              <a:t>сталну</a:t>
            </a:r>
            <a:r>
              <a:rPr lang="en-US" sz="2400" dirty="0"/>
              <a:t> </a:t>
            </a:r>
            <a:r>
              <a:rPr lang="en-US" sz="2400" dirty="0" err="1"/>
              <a:t>тенденцију</a:t>
            </a:r>
            <a:r>
              <a:rPr lang="en-US" sz="2400" dirty="0"/>
              <a:t> </a:t>
            </a:r>
            <a:r>
              <a:rPr lang="en-US" sz="2400" dirty="0" err="1"/>
              <a:t>опадања,мада</a:t>
            </a:r>
            <a:r>
              <a:rPr lang="en-US" sz="2400" dirty="0"/>
              <a:t> </a:t>
            </a:r>
            <a:r>
              <a:rPr lang="en-US" sz="2400" dirty="0" err="1"/>
              <a:t>турбулентне</a:t>
            </a:r>
            <a:r>
              <a:rPr lang="en-US" sz="2400" dirty="0"/>
              <a:t> </a:t>
            </a:r>
            <a:r>
              <a:rPr lang="en-US" sz="2400" dirty="0" err="1"/>
              <a:t>социо-економске</a:t>
            </a:r>
            <a:r>
              <a:rPr lang="en-US" sz="2400" dirty="0"/>
              <a:t> </a:t>
            </a:r>
            <a:r>
              <a:rPr lang="en-US" sz="2400" dirty="0" err="1"/>
              <a:t>прилике</a:t>
            </a:r>
            <a:r>
              <a:rPr lang="en-US" sz="2400" dirty="0"/>
              <a:t> </a:t>
            </a:r>
            <a:r>
              <a:rPr lang="en-US" sz="2400" dirty="0" err="1"/>
              <a:t>могу</a:t>
            </a:r>
            <a:r>
              <a:rPr lang="en-US" sz="2400" dirty="0"/>
              <a:t> </a:t>
            </a:r>
            <a:r>
              <a:rPr lang="en-US" sz="2400" dirty="0" err="1"/>
              <a:t>лако</a:t>
            </a:r>
            <a:r>
              <a:rPr lang="en-US" sz="2400" dirty="0"/>
              <a:t> </a:t>
            </a:r>
            <a:r>
              <a:rPr lang="en-US" sz="2400" dirty="0" err="1"/>
              <a:t>утицати</a:t>
            </a:r>
            <a:r>
              <a:rPr lang="en-US" sz="2400" dirty="0"/>
              <a:t> </a:t>
            </a:r>
            <a:r>
              <a:rPr lang="en-US" sz="2400" dirty="0" err="1"/>
              <a:t>да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садасње</a:t>
            </a:r>
            <a:r>
              <a:rPr lang="en-US" sz="2400" dirty="0"/>
              <a:t> </a:t>
            </a:r>
            <a:r>
              <a:rPr lang="en-US" sz="2400" dirty="0" err="1"/>
              <a:t>стање</a:t>
            </a:r>
            <a:r>
              <a:rPr lang="en-US" sz="2400" dirty="0"/>
              <a:t> </a:t>
            </a:r>
            <a:r>
              <a:rPr lang="en-US" sz="2400" dirty="0" err="1"/>
              <a:t>погор</a:t>
            </a:r>
            <a:r>
              <a:rPr lang="sr-Cyrl-CS" sz="2400" dirty="0"/>
              <a:t>ш</a:t>
            </a:r>
            <a:r>
              <a:rPr lang="en-US" sz="2400" dirty="0" err="1"/>
              <a:t>а,тј.довести</a:t>
            </a:r>
            <a:r>
              <a:rPr lang="en-US" sz="2400" dirty="0"/>
              <a:t> </a:t>
            </a:r>
            <a:r>
              <a:rPr lang="en-US" sz="2400" dirty="0" err="1"/>
              <a:t>до</a:t>
            </a:r>
            <a:r>
              <a:rPr lang="en-US" sz="2400" dirty="0"/>
              <a:t> </a:t>
            </a:r>
            <a:r>
              <a:rPr lang="en-US" sz="2400" dirty="0" err="1"/>
              <a:t>повећања</a:t>
            </a:r>
            <a:r>
              <a:rPr lang="en-US" sz="2400" dirty="0"/>
              <a:t> </a:t>
            </a:r>
            <a:r>
              <a:rPr lang="en-US" sz="2400" dirty="0" err="1"/>
              <a:t>броја</a:t>
            </a:r>
            <a:r>
              <a:rPr lang="en-US" sz="2400" dirty="0"/>
              <a:t> </a:t>
            </a:r>
            <a:r>
              <a:rPr lang="en-US" sz="2400" dirty="0" err="1"/>
              <a:t>потхрањених</a:t>
            </a:r>
            <a:r>
              <a:rPr lang="en-US" sz="2400" dirty="0"/>
              <a:t> </a:t>
            </a:r>
            <a:r>
              <a:rPr lang="en-US" sz="2400" dirty="0" err="1"/>
              <a:t>пре</a:t>
            </a:r>
            <a:r>
              <a:rPr lang="en-US" sz="2400" dirty="0"/>
              <a:t> </a:t>
            </a:r>
            <a:r>
              <a:rPr lang="en-US" sz="2400" dirty="0" err="1"/>
              <a:t>свега</a:t>
            </a:r>
            <a:r>
              <a:rPr lang="en-US" sz="2400" dirty="0"/>
              <a:t> </a:t>
            </a:r>
            <a:r>
              <a:rPr lang="en-US" sz="2400" dirty="0" err="1"/>
              <a:t>деце</a:t>
            </a:r>
            <a:r>
              <a:rPr lang="en-US" sz="2400" dirty="0"/>
              <a:t> и </a:t>
            </a:r>
            <a:r>
              <a:rPr lang="en-US" sz="2400" dirty="0" err="1"/>
              <a:t>старијих</a:t>
            </a:r>
            <a:r>
              <a:rPr lang="en-US" sz="2400" dirty="0"/>
              <a:t> </a:t>
            </a:r>
            <a:r>
              <a:rPr lang="en-US" sz="2400" dirty="0" err="1"/>
              <a:t>особа</a:t>
            </a:r>
            <a:r>
              <a:rPr lang="en-US" sz="2400" dirty="0"/>
              <a:t>!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309108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863725"/>
            <a:ext cx="8569325" cy="4994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i="1" dirty="0" smtClean="0"/>
              <a:t>S. </a:t>
            </a:r>
            <a:r>
              <a:rPr lang="en-US" sz="2800" i="1" dirty="0" err="1" smtClean="0"/>
              <a:t>dysenteriae</a:t>
            </a:r>
            <a:endParaRPr lang="en-US" sz="28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sr-Cyrl-CS" sz="2400" dirty="0" smtClean="0"/>
              <a:t>Једина врста која изазива епидемију дизинтерије</a:t>
            </a:r>
            <a:endParaRPr lang="en-US" sz="2400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en-US" sz="2000" i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/>
              <a:t>Степен смртности</a:t>
            </a:r>
            <a:r>
              <a:rPr lang="en-US" sz="2800" dirty="0" smtClean="0"/>
              <a:t> 5-15%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z="2400" dirty="0" smtClean="0"/>
              <a:t>у</a:t>
            </a:r>
            <a:r>
              <a:rPr lang="en-US" sz="2400" dirty="0" smtClean="0"/>
              <a:t> </a:t>
            </a:r>
            <a:r>
              <a:rPr lang="en-US" sz="2400" dirty="0" err="1" smtClean="0"/>
              <a:t>Африц</a:t>
            </a:r>
            <a:r>
              <a:rPr lang="sr-Latn-CS" sz="2400" dirty="0" smtClean="0"/>
              <a:t>и</a:t>
            </a:r>
            <a:r>
              <a:rPr lang="en-US" sz="2400" dirty="0" smtClean="0"/>
              <a:t> </a:t>
            </a:r>
            <a:r>
              <a:rPr lang="sr-Latn-CS" sz="2400" dirty="0" smtClean="0"/>
              <a:t>и</a:t>
            </a:r>
            <a:r>
              <a:rPr lang="en-US" sz="2400" dirty="0" smtClean="0"/>
              <a:t> </a:t>
            </a:r>
            <a:r>
              <a:rPr lang="en-US" sz="2400" dirty="0" err="1" smtClean="0"/>
              <a:t>Централ</a:t>
            </a:r>
            <a:r>
              <a:rPr lang="sr-Latn-CS" sz="2400" dirty="0" smtClean="0"/>
              <a:t>ној</a:t>
            </a:r>
            <a:r>
              <a:rPr lang="en-US" sz="2400" dirty="0" smtClean="0"/>
              <a:t> </a:t>
            </a:r>
            <a:r>
              <a:rPr lang="en-US" sz="2400" dirty="0" err="1" smtClean="0"/>
              <a:t>Америц</a:t>
            </a:r>
            <a:r>
              <a:rPr lang="sr-Latn-CS" sz="2400" dirty="0" smtClean="0"/>
              <a:t>и</a:t>
            </a:r>
            <a:endParaRPr lang="sr-Cyrl-RS" sz="24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z="2400" dirty="0" smtClean="0"/>
              <a:t>у </a:t>
            </a:r>
            <a:r>
              <a:rPr lang="sr-Latn-CS" sz="2400" dirty="0"/>
              <a:t>густо насељеним областима неразвијених земаља</a:t>
            </a:r>
            <a:endParaRPr lang="en-US" sz="2400" dirty="0"/>
          </a:p>
          <a:p>
            <a:pPr lvl="1" eaLnBrk="1" hangingPunct="1">
              <a:lnSpc>
                <a:spcPct val="90000"/>
              </a:lnSpc>
              <a:buNone/>
              <a:defRPr/>
            </a:pPr>
            <a:endParaRPr lang="en-US" sz="2400" dirty="0" smtClean="0"/>
          </a:p>
          <a:p>
            <a:pPr lvl="1">
              <a:lnSpc>
                <a:spcPct val="90000"/>
              </a:lnSpc>
              <a:buNone/>
              <a:defRPr/>
            </a:pPr>
            <a:r>
              <a:rPr lang="hr-HR" sz="2400" dirty="0" smtClean="0"/>
              <a:t>Токсин је термолабилан протеин и инактивише се кувањем. </a:t>
            </a:r>
            <a:endParaRPr lang="en-US" sz="2400" dirty="0" smtClean="0"/>
          </a:p>
          <a:p>
            <a:pPr lvl="1" eaLnBrk="1" hangingPunct="1">
              <a:lnSpc>
                <a:spcPct val="90000"/>
              </a:lnSpc>
              <a:buNone/>
              <a:defRPr/>
            </a:pPr>
            <a:endParaRPr lang="en-US" sz="2400" dirty="0" smtClean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7000875" y="53165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196975"/>
            <a:ext cx="4038600" cy="452596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mtClean="0"/>
              <a:t>Најбоља превентивна мера је:</a:t>
            </a:r>
          </a:p>
          <a:p>
            <a:pPr lvl="1"/>
            <a:r>
              <a:rPr lang="hr-HR" smtClean="0"/>
              <a:t> добра лична хигијена,</a:t>
            </a:r>
            <a:endParaRPr lang="en-US" smtClean="0"/>
          </a:p>
          <a:p>
            <a:pPr lvl="1"/>
            <a:endParaRPr lang="hr-HR" sz="900" smtClean="0"/>
          </a:p>
          <a:p>
            <a:pPr lvl="1"/>
            <a:r>
              <a:rPr lang="hr-HR" smtClean="0"/>
              <a:t>образовање радника који учествују у производњи хране,</a:t>
            </a:r>
            <a:endParaRPr lang="en-US" smtClean="0"/>
          </a:p>
          <a:p>
            <a:pPr lvl="1"/>
            <a:endParaRPr lang="hr-HR" sz="900" smtClean="0"/>
          </a:p>
          <a:p>
            <a:pPr lvl="1"/>
            <a:r>
              <a:rPr lang="hr-HR" smtClean="0"/>
              <a:t>заштита здравља за све који се баве производњом хране.</a:t>
            </a:r>
            <a:endParaRPr lang="en-US" smtClean="0"/>
          </a:p>
          <a:p>
            <a:pPr lvl="1"/>
            <a:endParaRPr lang="hr-HR" sz="900" smtClean="0"/>
          </a:p>
          <a:p>
            <a:pPr lvl="1"/>
            <a:endParaRPr lang="sr-Cyrl-CS" smtClean="0"/>
          </a:p>
          <a:p>
            <a:pPr eaLnBrk="1" hangingPunct="1"/>
            <a:endParaRPr lang="en-GB" smtClean="0"/>
          </a:p>
          <a:p>
            <a:pPr>
              <a:buClr>
                <a:schemeClr val="accent2"/>
              </a:buClr>
            </a:pPr>
            <a:endParaRPr lang="en-GB" smtClean="0"/>
          </a:p>
        </p:txBody>
      </p:sp>
      <p:sp>
        <p:nvSpPr>
          <p:cNvPr id="14029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268413"/>
            <a:ext cx="4038600" cy="4525962"/>
          </a:xfrm>
        </p:spPr>
        <p:txBody>
          <a:bodyPr/>
          <a:lstStyle/>
          <a:p>
            <a:pPr lvl="1">
              <a:lnSpc>
                <a:spcPct val="90000"/>
              </a:lnSpc>
              <a:defRPr/>
            </a:pPr>
            <a:r>
              <a:rPr lang="hr-HR" smtClean="0"/>
              <a:t>Редовно хлорисање воде за пиће</a:t>
            </a:r>
            <a:r>
              <a:rPr lang="sr-Cyrl-CS" smtClean="0"/>
              <a:t> </a:t>
            </a:r>
          </a:p>
          <a:p>
            <a:pPr lvl="1">
              <a:lnSpc>
                <a:spcPct val="90000"/>
              </a:lnSpc>
              <a:defRPr/>
            </a:pPr>
            <a:r>
              <a:rPr lang="sr-Cyrl-CS" smtClean="0"/>
              <a:t>контрола авио саобраћаја</a:t>
            </a:r>
          </a:p>
          <a:p>
            <a:pPr lvl="1">
              <a:lnSpc>
                <a:spcPct val="90000"/>
              </a:lnSpc>
              <a:defRPr/>
            </a:pPr>
            <a:r>
              <a:rPr lang="sr-Latn-C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Правилан отклон хуманих фекалија</a:t>
            </a:r>
            <a:endParaRPr lang="sr-Cyrl-CS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lnSpc>
                <a:spcPct val="90000"/>
              </a:lnSpc>
              <a:defRPr/>
            </a:pPr>
            <a:r>
              <a:rPr lang="sr-Latn-C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Исхрана беба са мајчиним млеком</a:t>
            </a:r>
            <a:endParaRPr lang="en-US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9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анти</a:t>
            </a:r>
            <a:r>
              <a:rPr lang="sr-Latn-CS" sz="19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тела</a:t>
            </a:r>
            <a:endParaRPr lang="sr-Cyrl-CS" sz="19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Безбедност хране</a:t>
            </a:r>
            <a:endParaRPr lang="en-US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z="19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руковање</a:t>
            </a:r>
            <a:r>
              <a:rPr lang="en-US" sz="19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/</a:t>
            </a:r>
            <a:r>
              <a:rPr lang="sr-Latn-CS" sz="19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обрада</a:t>
            </a:r>
            <a:endParaRPr lang="en-US" sz="19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9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инсп</a:t>
            </a:r>
            <a:r>
              <a:rPr lang="sr-Latn-CS" sz="19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екције</a:t>
            </a:r>
            <a:endParaRPr lang="en-US" sz="19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defRPr/>
            </a:pPr>
            <a:endParaRPr lang="sr-Latn-CS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i="1" smtClean="0"/>
              <a:t>Listeria monocytogenes</a:t>
            </a:r>
            <a:endParaRPr lang="en-GB" sz="2800" i="1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Clr>
                <a:schemeClr val="accent2"/>
              </a:buClr>
            </a:pPr>
            <a:r>
              <a:rPr lang="hr-HR" smtClean="0"/>
              <a:t>Код животиња изазива:</a:t>
            </a:r>
          </a:p>
          <a:p>
            <a:pPr>
              <a:buClr>
                <a:schemeClr val="accent2"/>
              </a:buClr>
            </a:pPr>
            <a:endParaRPr lang="hr-HR" sz="1000" smtClean="0"/>
          </a:p>
          <a:p>
            <a:pPr lvl="2">
              <a:buClr>
                <a:schemeClr val="accent2"/>
              </a:buClr>
            </a:pPr>
            <a:r>
              <a:rPr lang="hr-HR" sz="2400" smtClean="0"/>
              <a:t>менингитис</a:t>
            </a:r>
          </a:p>
          <a:p>
            <a:pPr lvl="2">
              <a:buClr>
                <a:schemeClr val="accent2"/>
              </a:buClr>
            </a:pPr>
            <a:endParaRPr lang="hr-HR" sz="800" smtClean="0"/>
          </a:p>
          <a:p>
            <a:pPr lvl="2">
              <a:buClr>
                <a:schemeClr val="accent2"/>
              </a:buClr>
            </a:pPr>
            <a:r>
              <a:rPr lang="hr-HR" sz="2400" smtClean="0"/>
              <a:t>енцефалитис</a:t>
            </a:r>
          </a:p>
          <a:p>
            <a:pPr lvl="2">
              <a:buClr>
                <a:schemeClr val="accent2"/>
              </a:buClr>
            </a:pPr>
            <a:endParaRPr lang="hr-HR" sz="800" smtClean="0"/>
          </a:p>
          <a:p>
            <a:pPr lvl="2">
              <a:buClr>
                <a:schemeClr val="accent2"/>
              </a:buClr>
            </a:pPr>
            <a:r>
              <a:rPr lang="hr-HR" sz="2400" smtClean="0"/>
              <a:t>септикемију</a:t>
            </a:r>
          </a:p>
          <a:p>
            <a:pPr lvl="2">
              <a:buClr>
                <a:schemeClr val="accent2"/>
              </a:buClr>
            </a:pPr>
            <a:endParaRPr lang="hr-HR" sz="800" smtClean="0"/>
          </a:p>
          <a:p>
            <a:pPr lvl="2">
              <a:buClr>
                <a:schemeClr val="accent2"/>
              </a:buClr>
            </a:pPr>
            <a:r>
              <a:rPr lang="hr-HR" sz="2400" smtClean="0"/>
              <a:t>вртичавост</a:t>
            </a:r>
          </a:p>
          <a:p>
            <a:pPr lvl="2">
              <a:buClr>
                <a:schemeClr val="accent2"/>
              </a:buClr>
            </a:pPr>
            <a:endParaRPr lang="hr-HR" sz="800" smtClean="0"/>
          </a:p>
          <a:p>
            <a:pPr lvl="2">
              <a:buClr>
                <a:schemeClr val="accent2"/>
              </a:buClr>
            </a:pPr>
            <a:r>
              <a:rPr lang="hr-HR" sz="2400" smtClean="0"/>
              <a:t>абортус.</a:t>
            </a:r>
            <a:endParaRPr lang="en-GB" sz="2400" smtClean="0"/>
          </a:p>
        </p:txBody>
      </p:sp>
      <p:sp>
        <p:nvSpPr>
          <p:cNvPr id="20484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Clr>
                <a:schemeClr val="accent2"/>
              </a:buClr>
            </a:pPr>
            <a:r>
              <a:rPr lang="hr-HR" smtClean="0"/>
              <a:t>Код људи изазива:</a:t>
            </a:r>
          </a:p>
          <a:p>
            <a:pPr>
              <a:buClr>
                <a:schemeClr val="accent2"/>
              </a:buClr>
            </a:pPr>
            <a:endParaRPr lang="hr-HR" sz="1000" smtClean="0"/>
          </a:p>
          <a:p>
            <a:pPr lvl="2">
              <a:buClr>
                <a:schemeClr val="accent2"/>
              </a:buClr>
            </a:pPr>
            <a:r>
              <a:rPr lang="hr-HR" sz="2400" smtClean="0"/>
              <a:t>менингитис</a:t>
            </a:r>
          </a:p>
          <a:p>
            <a:pPr lvl="2">
              <a:buClr>
                <a:schemeClr val="accent2"/>
              </a:buClr>
            </a:pPr>
            <a:endParaRPr lang="hr-HR" sz="800" smtClean="0"/>
          </a:p>
          <a:p>
            <a:pPr lvl="2">
              <a:buClr>
                <a:schemeClr val="accent2"/>
              </a:buClr>
            </a:pPr>
            <a:r>
              <a:rPr lang="hr-HR" sz="2400" smtClean="0"/>
              <a:t>енцефалитис</a:t>
            </a:r>
          </a:p>
          <a:p>
            <a:pPr lvl="2">
              <a:buClr>
                <a:schemeClr val="accent2"/>
              </a:buClr>
            </a:pPr>
            <a:endParaRPr lang="hr-HR" sz="800" smtClean="0"/>
          </a:p>
          <a:p>
            <a:pPr lvl="2">
              <a:buClr>
                <a:schemeClr val="accent2"/>
              </a:buClr>
            </a:pPr>
            <a:r>
              <a:rPr lang="hr-HR" sz="2400" smtClean="0"/>
              <a:t>ендокардитис</a:t>
            </a:r>
          </a:p>
          <a:p>
            <a:pPr lvl="2">
              <a:buClr>
                <a:schemeClr val="accent2"/>
              </a:buClr>
            </a:pPr>
            <a:endParaRPr lang="hr-HR" sz="800" smtClean="0"/>
          </a:p>
          <a:p>
            <a:pPr lvl="2">
              <a:buClr>
                <a:schemeClr val="accent2"/>
              </a:buClr>
            </a:pPr>
            <a:r>
              <a:rPr lang="hr-HR" sz="2400" smtClean="0"/>
              <a:t>ендофталмитис</a:t>
            </a:r>
          </a:p>
          <a:p>
            <a:pPr lvl="2">
              <a:buClr>
                <a:schemeClr val="accent2"/>
              </a:buClr>
            </a:pPr>
            <a:endParaRPr lang="hr-HR" sz="800" smtClean="0"/>
          </a:p>
          <a:p>
            <a:pPr lvl="2">
              <a:buClr>
                <a:schemeClr val="accent2"/>
              </a:buClr>
            </a:pPr>
            <a:r>
              <a:rPr lang="hr-HR" sz="2400" smtClean="0"/>
              <a:t>остеомијелитис.</a:t>
            </a:r>
            <a:endParaRPr lang="en-GB" sz="2400" smtClean="0"/>
          </a:p>
          <a:p>
            <a:endParaRPr lang="sr-Latn-C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i="1" smtClean="0"/>
              <a:t>Listeria monocytogenes</a:t>
            </a:r>
            <a:endParaRPr lang="en-GB" sz="2800" i="1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813" y="2287588"/>
            <a:ext cx="7900987" cy="4525962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sr-Cyrl-CS" sz="2400" smtClean="0"/>
              <a:t>Алиментарни пут уношења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sr-Cyrl-CS" sz="1200" smtClean="0"/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sr-Cyrl-CS" sz="2400" smtClean="0"/>
              <a:t>Инвадира макрофаге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sr-Cyrl-CS" sz="1200" smtClean="0"/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sr-Cyrl-CS" sz="2400" smtClean="0"/>
              <a:t>Ентерична фаза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sr-Cyrl-CS" sz="1400" smtClean="0"/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sr-Cyrl-CS" sz="2400" smtClean="0"/>
              <a:t>Умножавање у макрофагима, прскање макрофага и септикемија.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sr-Cyrl-CS" sz="1400" smtClean="0"/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sr-Cyrl-CS" sz="2400" smtClean="0"/>
              <a:t>Менингитис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sr-Cyrl-CS" sz="1400" smtClean="0"/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sr-Cyrl-CS" sz="2400" smtClean="0"/>
              <a:t>Септикемија</a:t>
            </a:r>
            <a:endParaRPr lang="en-US" sz="2400" smtClean="0"/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en-GB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9600" cy="944562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400" dirty="0" smtClean="0"/>
              <a:t>Извори контаминације </a:t>
            </a:r>
            <a:r>
              <a:rPr lang="hr-HR" sz="2400" i="1" dirty="0" smtClean="0"/>
              <a:t>L. monocytogenes</a:t>
            </a:r>
            <a:endParaRPr lang="en-GB" sz="2400" i="1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700808"/>
            <a:ext cx="7620000" cy="45720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hr-HR" sz="2400" dirty="0" smtClean="0"/>
              <a:t>У објекте за прераду намирница </a:t>
            </a:r>
            <a:r>
              <a:rPr lang="hr-HR" sz="2400" i="1" dirty="0"/>
              <a:t>L. monocytogenes </a:t>
            </a:r>
            <a:r>
              <a:rPr lang="hr-HR" sz="2400" dirty="0" smtClean="0"/>
              <a:t>се може унети преко:</a:t>
            </a:r>
          </a:p>
          <a:p>
            <a:pPr lvl="2">
              <a:lnSpc>
                <a:spcPct val="90000"/>
              </a:lnSpc>
              <a:buClr>
                <a:schemeClr val="accent2"/>
              </a:buClr>
            </a:pPr>
            <a:r>
              <a:rPr lang="hr-HR" dirty="0" smtClean="0"/>
              <a:t>одеће и обуће радника</a:t>
            </a:r>
          </a:p>
          <a:p>
            <a:pPr lvl="2">
              <a:lnSpc>
                <a:spcPct val="90000"/>
              </a:lnSpc>
              <a:buClr>
                <a:schemeClr val="accent2"/>
              </a:buClr>
            </a:pPr>
            <a:r>
              <a:rPr lang="hr-HR" dirty="0" smtClean="0"/>
              <a:t>ваздуха</a:t>
            </a:r>
          </a:p>
          <a:p>
            <a:pPr lvl="2">
              <a:lnSpc>
                <a:spcPct val="90000"/>
              </a:lnSpc>
              <a:buClr>
                <a:schemeClr val="accent2"/>
              </a:buClr>
            </a:pPr>
            <a:r>
              <a:rPr lang="hr-HR" dirty="0" smtClean="0"/>
              <a:t>глодара</a:t>
            </a:r>
          </a:p>
          <a:p>
            <a:pPr lvl="2">
              <a:lnSpc>
                <a:spcPct val="90000"/>
              </a:lnSpc>
              <a:buClr>
                <a:schemeClr val="accent2"/>
              </a:buClr>
            </a:pPr>
            <a:r>
              <a:rPr lang="hr-HR" dirty="0" smtClean="0"/>
              <a:t>птица </a:t>
            </a:r>
          </a:p>
          <a:p>
            <a:pPr lvl="2">
              <a:lnSpc>
                <a:spcPct val="90000"/>
              </a:lnSpc>
              <a:buClr>
                <a:schemeClr val="accent2"/>
              </a:buClr>
            </a:pPr>
            <a:r>
              <a:rPr lang="hr-HR" dirty="0" smtClean="0"/>
              <a:t>сировим материјалом и полупроизводима.</a:t>
            </a:r>
            <a:endParaRPr lang="en-US" dirty="0" smtClean="0"/>
          </a:p>
          <a:p>
            <a:pPr lvl="2">
              <a:lnSpc>
                <a:spcPct val="90000"/>
              </a:lnSpc>
              <a:buClr>
                <a:schemeClr val="accent2"/>
              </a:buClr>
            </a:pPr>
            <a:endParaRPr lang="hr-HR" dirty="0" smtClean="0"/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hr-HR" sz="2400" dirty="0" smtClean="0"/>
              <a:t>Важан извор контаминације су и:</a:t>
            </a:r>
          </a:p>
          <a:p>
            <a:pPr lvl="2">
              <a:lnSpc>
                <a:spcPct val="90000"/>
              </a:lnSpc>
              <a:buClr>
                <a:schemeClr val="accent2"/>
              </a:buClr>
            </a:pPr>
            <a:r>
              <a:rPr lang="hr-HR" dirty="0" smtClean="0"/>
              <a:t>Влажне површине</a:t>
            </a:r>
          </a:p>
          <a:p>
            <a:pPr lvl="2">
              <a:lnSpc>
                <a:spcPct val="90000"/>
              </a:lnSpc>
              <a:buClr>
                <a:schemeClr val="accent2"/>
              </a:buClr>
            </a:pPr>
            <a:r>
              <a:rPr lang="hr-HR" dirty="0" smtClean="0"/>
              <a:t>Влажан ваздух</a:t>
            </a:r>
          </a:p>
          <a:p>
            <a:pPr lvl="2">
              <a:lnSpc>
                <a:spcPct val="90000"/>
              </a:lnSpc>
              <a:buClr>
                <a:schemeClr val="accent2"/>
              </a:buClr>
            </a:pPr>
            <a:r>
              <a:rPr lang="sr-Cyrl-RS" dirty="0" smtClean="0"/>
              <a:t>Остаци хране</a:t>
            </a:r>
            <a:endParaRPr lang="en-GB" dirty="0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981075"/>
            <a:ext cx="8229600" cy="94456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400" smtClean="0"/>
              <a:t>Са епидемиолошког становишта салмонеле се могу разврстати у три групе</a:t>
            </a:r>
            <a:endParaRPr lang="en-GB" sz="240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73238"/>
            <a:ext cx="8532812" cy="48006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accent2"/>
              </a:buClr>
              <a:buFontTx/>
              <a:buNone/>
            </a:pPr>
            <a:r>
              <a:rPr lang="hr-HR" smtClean="0"/>
              <a:t>I	</a:t>
            </a:r>
            <a:r>
              <a:rPr lang="hr-HR" sz="2400" smtClean="0"/>
              <a:t>Преносе се са осoбе на осoбу: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Tx/>
              <a:buNone/>
            </a:pPr>
            <a:r>
              <a:rPr lang="hr-HR" sz="2400" smtClean="0"/>
              <a:t>    </a:t>
            </a:r>
            <a:r>
              <a:rPr lang="hr-HR" sz="2400" i="1" smtClean="0"/>
              <a:t>Salmonella typhi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Tx/>
              <a:buNone/>
            </a:pPr>
            <a:r>
              <a:rPr lang="hr-HR" sz="2400" i="1" smtClean="0"/>
              <a:t>    Salmonella paratyphi</a:t>
            </a:r>
            <a:r>
              <a:rPr lang="hr-HR" sz="2400" smtClean="0"/>
              <a:t> A i C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Tx/>
              <a:buNone/>
            </a:pPr>
            <a:r>
              <a:rPr lang="hr-HR" sz="2400" smtClean="0"/>
              <a:t>II Адаптирaне na жiвоtiњe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Tx/>
              <a:buNone/>
            </a:pPr>
            <a:r>
              <a:rPr lang="hr-HR" sz="2400" smtClean="0"/>
              <a:t>    </a:t>
            </a:r>
            <a:r>
              <a:rPr lang="hr-HR" sz="2400" i="1" smtClean="0"/>
              <a:t>Salmonella gallinarum</a:t>
            </a:r>
            <a:r>
              <a:rPr lang="hr-HR" sz="2400" smtClean="0"/>
              <a:t> – adaptirana na živinu 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Tx/>
              <a:buNone/>
            </a:pPr>
            <a:r>
              <a:rPr lang="hr-HR" sz="2400" smtClean="0"/>
              <a:t>    </a:t>
            </a:r>
            <a:r>
              <a:rPr lang="hr-HR" sz="2400" i="1" smtClean="0"/>
              <a:t>Salmonella dublin</a:t>
            </a:r>
            <a:r>
              <a:rPr lang="hr-HR" sz="2400" smtClean="0"/>
              <a:t> - adaptirana na goveda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Tx/>
              <a:buNone/>
            </a:pPr>
            <a:r>
              <a:rPr lang="hr-HR" sz="2400" smtClean="0"/>
              <a:t>    </a:t>
            </a:r>
            <a:r>
              <a:rPr lang="hr-HR" sz="2400" i="1" smtClean="0"/>
              <a:t>Salmonella equi</a:t>
            </a:r>
            <a:r>
              <a:rPr lang="hr-HR" sz="2400" smtClean="0"/>
              <a:t> - adaptirana na konje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Tx/>
              <a:buNone/>
            </a:pPr>
            <a:r>
              <a:rPr lang="hr-HR" sz="2400" i="1" smtClean="0"/>
              <a:t>    Salmonella abortus ovis</a:t>
            </a:r>
            <a:r>
              <a:rPr lang="hr-HR" sz="2400" smtClean="0"/>
              <a:t> - adaptirana na ovce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Tx/>
              <a:buNone/>
            </a:pPr>
            <a:r>
              <a:rPr lang="hr-HR" sz="2400" smtClean="0"/>
              <a:t>    </a:t>
            </a:r>
            <a:r>
              <a:rPr lang="hr-HR" sz="2400" i="1" smtClean="0"/>
              <a:t>Salmonella choleraesuis</a:t>
            </a:r>
            <a:r>
              <a:rPr lang="hr-HR" sz="2400" smtClean="0"/>
              <a:t>- adaptirana na svinje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Tx/>
              <a:buNone/>
            </a:pPr>
            <a:r>
              <a:rPr lang="hr-HR" sz="2400" smtClean="0"/>
              <a:t>    </a:t>
            </a:r>
            <a:r>
              <a:rPr lang="hr-HR" sz="2400" i="1" smtClean="0"/>
              <a:t>Salmonella typhisuis</a:t>
            </a:r>
            <a:r>
              <a:rPr lang="hr-HR" sz="2400" smtClean="0"/>
              <a:t> - adaptirana na svinje</a:t>
            </a:r>
            <a:endParaRPr lang="sr-Cyrl-CS" sz="2400" smtClean="0"/>
          </a:p>
          <a:p>
            <a:pPr>
              <a:lnSpc>
                <a:spcPct val="80000"/>
              </a:lnSpc>
              <a:buClr>
                <a:schemeClr val="accent2"/>
              </a:buClr>
              <a:buFontTx/>
              <a:buNone/>
            </a:pPr>
            <a:r>
              <a:rPr lang="hr-HR" sz="2400" smtClean="0"/>
              <a:t>III		Нису посебно адаптиране на домаћина и изазивају обољења људи и животиња.</a:t>
            </a:r>
            <a:endParaRPr lang="en-GB" sz="2400" smtClean="0"/>
          </a:p>
          <a:p>
            <a:pPr>
              <a:lnSpc>
                <a:spcPct val="80000"/>
              </a:lnSpc>
              <a:buClr>
                <a:schemeClr val="accent2"/>
              </a:buClr>
              <a:buFontTx/>
              <a:buNone/>
            </a:pPr>
            <a:endParaRPr lang="hr-HR" sz="2400" smtClean="0"/>
          </a:p>
          <a:p>
            <a:pPr>
              <a:lnSpc>
                <a:spcPct val="80000"/>
              </a:lnSpc>
              <a:buClr>
                <a:schemeClr val="accent2"/>
              </a:buClr>
              <a:buFontTx/>
              <a:buNone/>
            </a:pPr>
            <a:endParaRPr lang="hr-HR" sz="2400" smtClean="0"/>
          </a:p>
          <a:p>
            <a:pPr>
              <a:lnSpc>
                <a:spcPct val="80000"/>
              </a:lnSpc>
              <a:buClr>
                <a:schemeClr val="accent2"/>
              </a:buClr>
              <a:buFontTx/>
              <a:buNone/>
            </a:pPr>
            <a:endParaRPr lang="en-GB" sz="240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33500"/>
            <a:ext cx="8229600" cy="871538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400" smtClean="0"/>
              <a:t>Најчешће су у случају алиментарних салмонелоза изоловане:</a:t>
            </a:r>
            <a:endParaRPr lang="en-GB" sz="240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813" y="2455863"/>
            <a:ext cx="7900987" cy="4357687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hr-HR" sz="2400" i="1" dirty="0" smtClean="0"/>
              <a:t>Salmonella typhimurium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hr-HR" sz="2400" i="1" dirty="0" smtClean="0"/>
              <a:t>Salmonella enteritidis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hr-HR" sz="2400" i="1" dirty="0" smtClean="0"/>
              <a:t>Salmonella wirchof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hr-HR" sz="2400" i="1" dirty="0" smtClean="0"/>
              <a:t>Salmonella heilderberg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hr-HR" sz="2400" i="1" dirty="0" smtClean="0"/>
              <a:t>Salmonella agona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hr-HR" sz="2400" i="1" dirty="0" smtClean="0"/>
              <a:t>Salmonella infantis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hr-HR" sz="2400" i="1" dirty="0" smtClean="0"/>
              <a:t>Salmonella hadar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hr-HR" sz="2400" i="1" dirty="0" smtClean="0"/>
              <a:t>Salmonella bovis morbificans</a:t>
            </a:r>
          </a:p>
          <a:p>
            <a:pPr>
              <a:lnSpc>
                <a:spcPct val="90000"/>
              </a:lnSpc>
              <a:buClr>
                <a:schemeClr val="accent2"/>
              </a:buClr>
              <a:buFontTx/>
              <a:buNone/>
            </a:pPr>
            <a:r>
              <a:rPr lang="hr-HR" sz="2800" i="1" dirty="0" smtClean="0"/>
              <a:t>Salmonella enteritidis </a:t>
            </a:r>
            <a:r>
              <a:rPr lang="hr-HR" sz="2800" dirty="0" smtClean="0"/>
              <a:t>(</a:t>
            </a:r>
            <a:r>
              <a:rPr lang="hr-HR" sz="2800" i="1" dirty="0" smtClean="0"/>
              <a:t>Salmonella enterica </a:t>
            </a:r>
            <a:r>
              <a:rPr lang="hr-HR" sz="2800" dirty="0" smtClean="0"/>
              <a:t>serotip Enteritidis)</a:t>
            </a:r>
            <a:r>
              <a:rPr lang="sr-Cyrl-CS" sz="2800" dirty="0" smtClean="0"/>
              <a:t>-најчешћа у Србији</a:t>
            </a:r>
          </a:p>
          <a:p>
            <a:pPr>
              <a:lnSpc>
                <a:spcPct val="90000"/>
              </a:lnSpc>
              <a:buClr>
                <a:schemeClr val="accent2"/>
              </a:buClr>
              <a:buFontTx/>
              <a:buNone/>
            </a:pPr>
            <a:r>
              <a:rPr lang="hr-HR" sz="2800" dirty="0"/>
              <a:t>Уништава их температура пастеризације</a:t>
            </a:r>
            <a:endParaRPr lang="en-GB" sz="2800" dirty="0" smtClean="0"/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en-GB" sz="2800" i="1" dirty="0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-2700338" y="333375"/>
            <a:ext cx="8229601" cy="94456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sz="3200" smtClean="0"/>
              <a:t>Салмонел</a:t>
            </a:r>
            <a:r>
              <a:rPr lang="hr-HR" sz="3200" smtClean="0"/>
              <a:t>озе</a:t>
            </a:r>
            <a:endParaRPr lang="en-GB" sz="3200" smtClean="0"/>
          </a:p>
        </p:txBody>
      </p:sp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1403350" y="1268413"/>
            <a:ext cx="4572000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•"/>
            </a:pPr>
            <a:r>
              <a:rPr lang="hr-HR" sz="2400"/>
              <a:t>Извори 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–"/>
            </a:pPr>
            <a:r>
              <a:rPr lang="hr-HR" sz="2400"/>
              <a:t>Пилеће месо и јаја</a:t>
            </a:r>
            <a:endParaRPr lang="en-US" sz="2400"/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–"/>
            </a:pPr>
            <a:r>
              <a:rPr lang="hr-HR" sz="2400"/>
              <a:t>Сирово млеко</a:t>
            </a:r>
            <a:endParaRPr lang="en-US" sz="2400"/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–"/>
            </a:pPr>
            <a:r>
              <a:rPr lang="hr-HR" sz="2400"/>
              <a:t>Говеђе месо</a:t>
            </a:r>
            <a:endParaRPr lang="en-US" sz="2400"/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–"/>
            </a:pPr>
            <a:r>
              <a:rPr lang="hr-HR" sz="2400"/>
              <a:t>Неопрано воће</a:t>
            </a:r>
          </a:p>
        </p:txBody>
      </p:sp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1331913" y="3644900"/>
            <a:ext cx="4968875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endParaRPr lang="en-US" sz="1400"/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•"/>
            </a:pPr>
            <a:r>
              <a:rPr lang="hr-HR" sz="2400"/>
              <a:t>Знаци болести</a:t>
            </a:r>
            <a:endParaRPr lang="en-US" sz="2400"/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–"/>
            </a:pPr>
            <a:r>
              <a:rPr lang="hr-HR" sz="2400"/>
              <a:t>Почетак болести</a:t>
            </a:r>
            <a:r>
              <a:rPr lang="en-US" sz="2400"/>
              <a:t>: 12-72 </a:t>
            </a:r>
            <a:r>
              <a:rPr lang="hr-HR" sz="2400"/>
              <a:t> сата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–"/>
            </a:pPr>
            <a:r>
              <a:rPr lang="hr-HR" sz="2400"/>
              <a:t>Дијареа, грозница, грчеви</a:t>
            </a:r>
            <a:endParaRPr lang="en-US" sz="2400"/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–"/>
            </a:pPr>
            <a:r>
              <a:rPr lang="hr-HR" sz="2400"/>
              <a:t>Трајање</a:t>
            </a:r>
            <a:r>
              <a:rPr lang="en-US" sz="2400"/>
              <a:t>: 4-7</a:t>
            </a:r>
            <a:r>
              <a:rPr lang="hr-HR" sz="2400"/>
              <a:t> дана</a:t>
            </a:r>
            <a:endParaRPr lang="en-GB" sz="24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39825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i="1" smtClean="0"/>
              <a:t>Aeromonas hydrophila</a:t>
            </a:r>
            <a:endParaRPr lang="en-GB" sz="2800" i="1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hr-HR" sz="2800" dirty="0" smtClean="0"/>
              <a:t>Изазива два типа ентеричних обољења:</a:t>
            </a:r>
          </a:p>
          <a:p>
            <a:pPr lvl="1">
              <a:lnSpc>
                <a:spcPct val="90000"/>
              </a:lnSpc>
            </a:pPr>
            <a:r>
              <a:rPr lang="hr-HR" sz="2400" dirty="0" smtClean="0"/>
              <a:t>сличан колери</a:t>
            </a:r>
          </a:p>
          <a:p>
            <a:pPr lvl="1">
              <a:lnSpc>
                <a:spcPct val="90000"/>
              </a:lnSpc>
            </a:pPr>
            <a:r>
              <a:rPr lang="hr-HR" sz="2400" dirty="0" smtClean="0"/>
              <a:t>сличан дизентерији</a:t>
            </a:r>
          </a:p>
          <a:p>
            <a:pPr lvl="1">
              <a:lnSpc>
                <a:spcPct val="90000"/>
              </a:lnSpc>
            </a:pPr>
            <a:endParaRPr lang="hr-HR" sz="800" dirty="0" smtClean="0"/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hr-HR" sz="2800" dirty="0" smtClean="0"/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hr-HR" sz="2800" dirty="0" smtClean="0"/>
              <a:t>Вирулентни фактори:</a:t>
            </a:r>
          </a:p>
          <a:p>
            <a:pPr lvl="1">
              <a:lnSpc>
                <a:spcPct val="90000"/>
              </a:lnSpc>
            </a:pPr>
            <a:r>
              <a:rPr lang="hr-HR" sz="2400" dirty="0" smtClean="0"/>
              <a:t>термостабилни ентеротоксин</a:t>
            </a:r>
          </a:p>
          <a:p>
            <a:pPr lvl="1">
              <a:lnSpc>
                <a:spcPct val="90000"/>
              </a:lnSpc>
            </a:pPr>
            <a:r>
              <a:rPr lang="hr-HR" sz="2400" dirty="0" smtClean="0"/>
              <a:t>термолабилни ентеротоксин</a:t>
            </a:r>
          </a:p>
          <a:p>
            <a:pPr lvl="1">
              <a:lnSpc>
                <a:spcPct val="90000"/>
              </a:lnSpc>
            </a:pPr>
            <a:r>
              <a:rPr lang="hr-HR" sz="2400" dirty="0" smtClean="0"/>
              <a:t>цитотоксин</a:t>
            </a:r>
          </a:p>
          <a:p>
            <a:pPr lvl="1">
              <a:lnSpc>
                <a:spcPct val="90000"/>
              </a:lnSpc>
            </a:pPr>
            <a:r>
              <a:rPr lang="hr-HR" sz="2400" dirty="0" smtClean="0"/>
              <a:t>хемолизини.</a:t>
            </a:r>
          </a:p>
          <a:p>
            <a:pPr lvl="1">
              <a:lnSpc>
                <a:spcPct val="90000"/>
              </a:lnSpc>
            </a:pPr>
            <a:endParaRPr lang="hr-HR" sz="2400" dirty="0" smtClean="0"/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hr-HR" sz="2800" dirty="0" smtClean="0"/>
              <a:t>Главни извор инфекције		вода</a:t>
            </a:r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>
            <a:off x="4652594" y="5733256"/>
            <a:ext cx="457200" cy="0"/>
          </a:xfrm>
          <a:prstGeom prst="line">
            <a:avLst/>
          </a:prstGeom>
          <a:noFill/>
          <a:ln w="38100">
            <a:solidFill>
              <a:srgbClr val="DE485A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33500"/>
            <a:ext cx="8229600" cy="871538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i="1" smtClean="0"/>
              <a:t>Escherichia coli</a:t>
            </a:r>
            <a:endParaRPr lang="en-GB" sz="2800" i="1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40000"/>
            <a:ext cx="8229600" cy="427355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sr-Latn-CS" sz="2800" smtClean="0"/>
              <a:t>Нормално се налази у </a:t>
            </a:r>
            <a:r>
              <a:rPr lang="en-US" sz="2800" smtClean="0"/>
              <a:t>дигест</a:t>
            </a:r>
            <a:r>
              <a:rPr lang="sr-Latn-CS" sz="2800" smtClean="0"/>
              <a:t>ивном тракту људи животиња.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sr-Latn-CS" sz="2800" smtClean="0"/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sr-Latn-CS" sz="2800" smtClean="0"/>
              <a:t>Неки серотипови </a:t>
            </a:r>
            <a:r>
              <a:rPr lang="sr-Latn-CS" sz="2800" i="1" smtClean="0"/>
              <a:t>Е. </a:t>
            </a:r>
            <a:r>
              <a:rPr lang="hr-HR" sz="2800" i="1" smtClean="0"/>
              <a:t>coli</a:t>
            </a:r>
            <a:r>
              <a:rPr lang="sr-Latn-CS" sz="2800" smtClean="0"/>
              <a:t> су патогени и изазивају обољења људи и животиња.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sr-Latn-CS" sz="2800" smtClean="0"/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sr-Latn-CS" sz="2800" smtClean="0"/>
              <a:t>60 од 176 серотипова </a:t>
            </a:r>
            <a:r>
              <a:rPr lang="sr-Latn-CS" sz="2800" i="1" smtClean="0"/>
              <a:t>Е. </a:t>
            </a:r>
            <a:r>
              <a:rPr lang="hr-HR" sz="2800" i="1" smtClean="0"/>
              <a:t>coli</a:t>
            </a:r>
            <a:r>
              <a:rPr lang="sr-Latn-CS" sz="2800" smtClean="0"/>
              <a:t> су патогени за човека</a:t>
            </a:r>
            <a:r>
              <a:rPr lang="sr-Latn-CS" smtClean="0"/>
              <a:t>.</a:t>
            </a:r>
            <a:endParaRPr lang="en-US" smtClean="0"/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en-GB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>
                <a:solidFill>
                  <a:schemeClr val="tx1"/>
                </a:solidFill>
                <a:latin typeface="Times New Roman" pitchFamily="18" charset="0"/>
              </a:rPr>
              <a:t>Најзна</a:t>
            </a:r>
            <a:r>
              <a:rPr lang="sr-Latn-CS" sz="2800" b="1" smtClean="0">
                <a:solidFill>
                  <a:schemeClr val="tx1"/>
                </a:solidFill>
                <a:latin typeface="Times New Roman" pitchFamily="18" charset="0"/>
              </a:rPr>
              <a:t>ч</a:t>
            </a:r>
            <a:r>
              <a:rPr lang="en-US" sz="2800" b="1" smtClean="0">
                <a:solidFill>
                  <a:schemeClr val="tx1"/>
                </a:solidFill>
                <a:latin typeface="Times New Roman" pitchFamily="18" charset="0"/>
              </a:rPr>
              <a:t>ајнији дефицити на глобалном нивоу</a:t>
            </a:r>
            <a:endParaRPr lang="sr-Latn-CS" sz="2800" b="1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939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b="1" smtClean="0"/>
              <a:t>Fe</a:t>
            </a:r>
            <a:r>
              <a:rPr lang="sr-Cyrl-CS" b="1" smtClean="0"/>
              <a:t>-гвожђе</a:t>
            </a:r>
            <a:endParaRPr lang="en-US" b="1" smtClean="0"/>
          </a:p>
          <a:p>
            <a:r>
              <a:rPr lang="en-US" b="1" smtClean="0"/>
              <a:t>J</a:t>
            </a:r>
            <a:r>
              <a:rPr lang="sr-Cyrl-CS" b="1" smtClean="0"/>
              <a:t>-јод</a:t>
            </a:r>
            <a:endParaRPr lang="en-US" b="1" smtClean="0"/>
          </a:p>
          <a:p>
            <a:r>
              <a:rPr lang="en-US" b="1" smtClean="0"/>
              <a:t>Витамин А</a:t>
            </a:r>
          </a:p>
          <a:p>
            <a:r>
              <a:rPr lang="en-US" b="1" smtClean="0"/>
              <a:t>Енергија</a:t>
            </a:r>
          </a:p>
          <a:p>
            <a:r>
              <a:rPr lang="en-US" b="1" smtClean="0"/>
              <a:t>Протеини</a:t>
            </a:r>
          </a:p>
          <a:p>
            <a:endParaRPr lang="sr-Latn-CS" smtClean="0"/>
          </a:p>
        </p:txBody>
      </p:sp>
      <p:sp>
        <p:nvSpPr>
          <p:cNvPr id="5939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Витамин Д</a:t>
            </a:r>
          </a:p>
          <a:p>
            <a:r>
              <a:rPr lang="sr-Latn-CS" smtClean="0"/>
              <a:t>Zn</a:t>
            </a:r>
            <a:r>
              <a:rPr lang="sr-Cyrl-CS" smtClean="0"/>
              <a:t>-ц</a:t>
            </a:r>
            <a:r>
              <a:rPr lang="en-US" smtClean="0"/>
              <a:t>инк</a:t>
            </a:r>
          </a:p>
          <a:p>
            <a:r>
              <a:rPr lang="en-US" smtClean="0"/>
              <a:t>Ca</a:t>
            </a:r>
            <a:r>
              <a:rPr lang="sr-Cyrl-CS" smtClean="0"/>
              <a:t>-калцијум</a:t>
            </a:r>
            <a:endParaRPr lang="en-US" smtClean="0"/>
          </a:p>
          <a:p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xmlns="" val="6681824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 smtClean="0"/>
              <a:t>стафилококне инфекције</a:t>
            </a:r>
            <a:endParaRPr lang="en-US" sz="280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2963863"/>
            <a:ext cx="7786687" cy="3849687"/>
          </a:xfrm>
        </p:spPr>
        <p:txBody>
          <a:bodyPr/>
          <a:lstStyle/>
          <a:p>
            <a:r>
              <a:rPr lang="sr-Cyrl-CS" sz="2600" smtClean="0"/>
              <a:t>Узрочник		</a:t>
            </a:r>
            <a:r>
              <a:rPr lang="sr-Latn-CS" sz="2600" i="1" smtClean="0"/>
              <a:t>Staphylococcus aureus</a:t>
            </a:r>
          </a:p>
          <a:p>
            <a:endParaRPr lang="sr-Cyrl-CS" sz="2600" i="1" smtClean="0"/>
          </a:p>
          <a:p>
            <a:r>
              <a:rPr lang="sr-Cyrl-CS" sz="2600" smtClean="0"/>
              <a:t>Изазива		маститис крава</a:t>
            </a:r>
          </a:p>
          <a:p>
            <a:endParaRPr lang="sr-Cyrl-CS" sz="2600" smtClean="0"/>
          </a:p>
          <a:p>
            <a:r>
              <a:rPr lang="sr-Cyrl-CS" sz="2600" smtClean="0"/>
              <a:t>Код људи доводи до:</a:t>
            </a:r>
          </a:p>
          <a:p>
            <a:pPr lvl="1"/>
            <a:r>
              <a:rPr lang="sr-Cyrl-CS" sz="2600" smtClean="0"/>
              <a:t>екстраинтестиналних инфекција,</a:t>
            </a:r>
          </a:p>
          <a:p>
            <a:pPr lvl="1"/>
            <a:r>
              <a:rPr lang="sr-Cyrl-CS" sz="2600" smtClean="0"/>
              <a:t>тровања ентеротоксинима</a:t>
            </a:r>
            <a:r>
              <a:rPr lang="sr-Cyrl-CS" smtClean="0"/>
              <a:t>.</a:t>
            </a:r>
          </a:p>
          <a:p>
            <a:endParaRPr lang="sr-Cyrl-CS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/>
              <a:t>Интоксикације ентеротоксинима коагула</a:t>
            </a:r>
            <a:r>
              <a:rPr lang="sr-Latn-CS" sz="2800" smtClean="0"/>
              <a:t>з</a:t>
            </a:r>
            <a:r>
              <a:rPr lang="en-US" sz="2800" smtClean="0"/>
              <a:t>а </a:t>
            </a:r>
            <a:r>
              <a:rPr lang="sr-Latn-CS" sz="2800" smtClean="0"/>
              <a:t>позитивних </a:t>
            </a:r>
            <a:r>
              <a:rPr lang="en-US" sz="2800" smtClean="0"/>
              <a:t>стафилокока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892425"/>
            <a:ext cx="8229600" cy="3921125"/>
          </a:xfrm>
        </p:spPr>
        <p:txBody>
          <a:bodyPr/>
          <a:lstStyle/>
          <a:p>
            <a:r>
              <a:rPr lang="sr-Cyrl-CS" sz="2800" dirty="0" smtClean="0"/>
              <a:t>Доминантни симптоми повраћање и дијареја.</a:t>
            </a:r>
          </a:p>
          <a:p>
            <a:endParaRPr lang="sr-Cyrl-CS" sz="2800" dirty="0" smtClean="0"/>
          </a:p>
          <a:p>
            <a:r>
              <a:rPr lang="sr-Cyrl-CS" sz="2800" dirty="0" smtClean="0"/>
              <a:t>1-9% (4,8) свих алиментарних обољења људи.</a:t>
            </a:r>
          </a:p>
          <a:p>
            <a:endParaRPr lang="sr-Cyrl-CS" sz="2800" dirty="0" smtClean="0"/>
          </a:p>
          <a:p>
            <a:r>
              <a:rPr lang="sr-Cyrl-CS" sz="2800" dirty="0" smtClean="0"/>
              <a:t> За настанак интоксикације потребно је </a:t>
            </a:r>
            <a:endParaRPr lang="sr-Latn-CS" sz="2800" dirty="0" smtClean="0"/>
          </a:p>
          <a:p>
            <a:pPr>
              <a:buFontTx/>
              <a:buNone/>
            </a:pPr>
            <a:r>
              <a:rPr lang="sr-Latn-CS" sz="2800" dirty="0" smtClean="0"/>
              <a:t>    10-20 </a:t>
            </a:r>
            <a:r>
              <a:rPr lang="en-US" sz="2800" dirty="0" smtClean="0">
                <a:cs typeface="Arial" charset="0"/>
              </a:rPr>
              <a:t>µg</a:t>
            </a:r>
            <a:r>
              <a:rPr lang="sr-Latn-CS" sz="2800" dirty="0" smtClean="0">
                <a:cs typeface="Arial" charset="0"/>
              </a:rPr>
              <a:t> </a:t>
            </a:r>
            <a:r>
              <a:rPr lang="sr-Cyrl-CS" sz="2800" dirty="0" smtClean="0">
                <a:cs typeface="Arial" charset="0"/>
              </a:rPr>
              <a:t>по килoграму телeснe масe</a:t>
            </a:r>
            <a:r>
              <a:rPr lang="sr-Latn-CS" sz="2800" dirty="0" smtClean="0">
                <a:cs typeface="Arial" charset="0"/>
              </a:rPr>
              <a:t>.</a:t>
            </a:r>
            <a:endParaRPr lang="en-US" sz="2800" dirty="0" smtClean="0">
              <a:cs typeface="Arial" charset="0"/>
            </a:endParaRP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sr-Cyrl-CS" sz="2800" smtClean="0"/>
              <a:t>Извори контаминације хране </a:t>
            </a:r>
            <a:r>
              <a:rPr lang="sr-Latn-CS" sz="2800" i="1" smtClean="0"/>
              <a:t>S. aureus</a:t>
            </a:r>
            <a:endParaRPr lang="en-US" sz="2800" i="1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3106738"/>
            <a:ext cx="7643812" cy="3706812"/>
          </a:xfrm>
        </p:spPr>
        <p:txBody>
          <a:bodyPr/>
          <a:lstStyle/>
          <a:p>
            <a:r>
              <a:rPr lang="sr-Latn-CS" sz="2800" dirty="0" smtClean="0"/>
              <a:t>Примарно:</a:t>
            </a:r>
          </a:p>
          <a:p>
            <a:pPr lvl="1"/>
            <a:r>
              <a:rPr lang="sr-Latn-CS" sz="2400" dirty="0" smtClean="0"/>
              <a:t>Инфицирано ткиво</a:t>
            </a:r>
          </a:p>
          <a:p>
            <a:pPr lvl="1"/>
            <a:endParaRPr lang="sr-Latn-CS" sz="2400" dirty="0" smtClean="0"/>
          </a:p>
          <a:p>
            <a:r>
              <a:rPr lang="sr-Latn-CS" sz="2800" dirty="0" smtClean="0"/>
              <a:t>Секундарно:</a:t>
            </a:r>
          </a:p>
          <a:p>
            <a:pPr lvl="1"/>
            <a:r>
              <a:rPr lang="en-US" sz="2400" dirty="0" smtClean="0"/>
              <a:t>љ</a:t>
            </a:r>
            <a:r>
              <a:rPr lang="sr-Latn-CS" sz="2400" dirty="0" smtClean="0"/>
              <a:t>уди клицоноше,</a:t>
            </a:r>
          </a:p>
          <a:p>
            <a:pPr lvl="1"/>
            <a:r>
              <a:rPr lang="en-US" sz="2400" dirty="0" smtClean="0"/>
              <a:t>о</a:t>
            </a:r>
            <a:r>
              <a:rPr lang="sr-Latn-CS" sz="2400" dirty="0" smtClean="0"/>
              <a:t>према,</a:t>
            </a:r>
          </a:p>
          <a:p>
            <a:pPr lvl="1"/>
            <a:r>
              <a:rPr lang="en-US" sz="2400" dirty="0" smtClean="0"/>
              <a:t>в</a:t>
            </a:r>
            <a:r>
              <a:rPr lang="sr-Latn-CS" sz="2400" dirty="0" smtClean="0"/>
              <a:t>аздух.</a:t>
            </a:r>
            <a:endParaRPr lang="en-US" sz="2400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Clr>
                <a:schemeClr val="accent2"/>
              </a:buClr>
            </a:pPr>
            <a:r>
              <a:rPr lang="sr-Cyrl-CS" sz="3200" smtClean="0"/>
              <a:t>Клинички знаци и прогноза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accent2"/>
              </a:buClr>
            </a:pPr>
            <a:r>
              <a:rPr lang="sr-Latn-CS" sz="2400" dirty="0" smtClean="0"/>
              <a:t>Стафилококна тровања настају за 2 до 4 сата после конзумирања хране.</a:t>
            </a:r>
          </a:p>
          <a:p>
            <a:pPr>
              <a:buClr>
                <a:schemeClr val="accent2"/>
              </a:buClr>
            </a:pPr>
            <a:endParaRPr lang="sr-Latn-CS" sz="2400" dirty="0" smtClean="0"/>
          </a:p>
          <a:p>
            <a:pPr>
              <a:buClr>
                <a:schemeClr val="accent2"/>
              </a:buClr>
            </a:pPr>
            <a:r>
              <a:rPr lang="sr-Latn-CS" sz="2400" dirty="0" smtClean="0"/>
              <a:t>Најчешћи симптоми:</a:t>
            </a:r>
          </a:p>
          <a:p>
            <a:pPr lvl="1"/>
            <a:r>
              <a:rPr lang="sr-Latn-CS" sz="2400" dirty="0" smtClean="0"/>
              <a:t>мука</a:t>
            </a:r>
          </a:p>
          <a:p>
            <a:pPr lvl="1"/>
            <a:r>
              <a:rPr lang="sr-Latn-CS" sz="2400" dirty="0" smtClean="0"/>
              <a:t>повраћање</a:t>
            </a:r>
          </a:p>
          <a:p>
            <a:pPr lvl="1"/>
            <a:r>
              <a:rPr lang="sr-Latn-CS" sz="2400" dirty="0" smtClean="0"/>
              <a:t>ређе д</a:t>
            </a:r>
            <a:r>
              <a:rPr lang="en-US" sz="2400" dirty="0" err="1" smtClean="0"/>
              <a:t>иј</a:t>
            </a:r>
            <a:r>
              <a:rPr lang="sr-Latn-CS" sz="2400" dirty="0" smtClean="0"/>
              <a:t>ареја,</a:t>
            </a:r>
          </a:p>
          <a:p>
            <a:pPr lvl="1"/>
            <a:r>
              <a:rPr lang="sr-Latn-CS" sz="2400" dirty="0" smtClean="0"/>
              <a:t>главобоља и</a:t>
            </a:r>
          </a:p>
          <a:p>
            <a:pPr lvl="1"/>
            <a:r>
              <a:rPr lang="sr-Latn-CS" sz="2400" dirty="0" smtClean="0"/>
              <a:t>слабост.</a:t>
            </a:r>
          </a:p>
          <a:p>
            <a:pPr>
              <a:buClr>
                <a:schemeClr val="accent2"/>
              </a:buClr>
            </a:pPr>
            <a:r>
              <a:rPr lang="sr-Latn-CS" sz="2400" dirty="0"/>
              <a:t>За настајање тровања мора бити присутан ентеротоксин у храни, али не и стафилокок који га ствара.</a:t>
            </a:r>
          </a:p>
          <a:p>
            <a:pPr>
              <a:buClr>
                <a:schemeClr val="accent2"/>
              </a:buClr>
            </a:pPr>
            <a:endParaRPr lang="en-GB" sz="2400" dirty="0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>
            <a:normAutofit fontScale="90000"/>
          </a:bodyPr>
          <a:lstStyle/>
          <a:p>
            <a:pPr eaLnBrk="1" hangingPunct="1"/>
            <a:r>
              <a:rPr lang="sr-Cyrl-CS" b="1" smtClean="0">
                <a:latin typeface="Times New Roman" pitchFamily="18" charset="0"/>
              </a:rPr>
              <a:t>Поремећаји понашања у исхрани</a:t>
            </a:r>
            <a:endParaRPr lang="sr-Latn-CS" b="1" smtClean="0">
              <a:latin typeface="Times New Roman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 lnSpcReduction="10000"/>
          </a:bodyPr>
          <a:lstStyle/>
          <a:p>
            <a:pPr marL="469900" indent="-469900" eaLnBrk="1" hangingPunct="1">
              <a:lnSpc>
                <a:spcPct val="90000"/>
              </a:lnSpc>
            </a:pPr>
            <a:endParaRPr lang="sr-Cyrl-CS" sz="2800" smtClean="0">
              <a:latin typeface="Times New Roman" pitchFamily="18" charset="0"/>
            </a:endParaRPr>
          </a:p>
          <a:p>
            <a:pPr marL="469900" indent="-469900" eaLnBrk="1" hangingPunct="1">
              <a:lnSpc>
                <a:spcPct val="90000"/>
              </a:lnSpc>
            </a:pPr>
            <a:r>
              <a:rPr lang="sl-SI" sz="2800" smtClean="0">
                <a:latin typeface="Times New Roman" pitchFamily="18" charset="0"/>
              </a:rPr>
              <a:t>Поремећаји исхране су озбиљна, понекад животно угрожавајућа, мултиузрочна обољења са тенденцијом стварања зачараног круга који резултира озбиљним физичким и психичким пропадањем особе. </a:t>
            </a:r>
          </a:p>
          <a:p>
            <a:pPr marL="469900" indent="-469900" eaLnBrk="1" hangingPunct="1">
              <a:lnSpc>
                <a:spcPct val="90000"/>
              </a:lnSpc>
            </a:pPr>
            <a:endParaRPr lang="sr-Cyrl-CS" sz="2800" smtClean="0">
              <a:latin typeface="Times New Roman" pitchFamily="18" charset="0"/>
            </a:endParaRPr>
          </a:p>
          <a:p>
            <a:pPr marL="469900" indent="-469900" eaLnBrk="1" hangingPunct="1">
              <a:lnSpc>
                <a:spcPct val="90000"/>
              </a:lnSpc>
            </a:pPr>
            <a:r>
              <a:rPr lang="sl-SI" sz="2800" smtClean="0">
                <a:latin typeface="Times New Roman" pitchFamily="18" charset="0"/>
              </a:rPr>
              <a:t>Поремећај исхране није нешто што се “закачи”. Ради се о стварним, сложеним и врло угрожавајућим стањима који узрокују озбиљне последице по здравље и укупно функционисање.</a:t>
            </a:r>
          </a:p>
        </p:txBody>
      </p:sp>
    </p:spTree>
    <p:extLst>
      <p:ext uri="{BB962C8B-B14F-4D97-AF65-F5344CB8AC3E}">
        <p14:creationId xmlns:p14="http://schemas.microsoft.com/office/powerpoint/2010/main" xmlns="" val="245605920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>
            <a:normAutofit fontScale="90000"/>
          </a:bodyPr>
          <a:lstStyle/>
          <a:p>
            <a:pPr eaLnBrk="1" hangingPunct="1"/>
            <a:r>
              <a:rPr lang="sr-Cyrl-CS" b="1" smtClean="0">
                <a:latin typeface="Times New Roman" pitchFamily="18" charset="0"/>
              </a:rPr>
              <a:t>Поремећаји понашања у исхрани</a:t>
            </a:r>
            <a:endParaRPr lang="sr-Latn-CS" b="1" smtClean="0">
              <a:latin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469900" indent="-469900" eaLnBrk="1" hangingPunct="1">
              <a:lnSpc>
                <a:spcPct val="80000"/>
              </a:lnSpc>
            </a:pPr>
            <a:endParaRPr lang="sr-Cyrl-CS" sz="2800" smtClean="0">
              <a:latin typeface="Times New Roman" pitchFamily="18" charset="0"/>
            </a:endParaRPr>
          </a:p>
          <a:p>
            <a:pPr marL="469900" indent="-469900" eaLnBrk="1" hangingPunct="1">
              <a:lnSpc>
                <a:spcPct val="80000"/>
              </a:lnSpc>
            </a:pPr>
            <a:r>
              <a:rPr lang="en-US" sz="2800" smtClean="0">
                <a:latin typeface="Times New Roman" pitchFamily="18" charset="0"/>
              </a:rPr>
              <a:t>Особама</a:t>
            </a:r>
            <a:r>
              <a:rPr lang="sl-SI" sz="2800" smtClean="0">
                <a:latin typeface="Times New Roman" pitchFamily="18" charset="0"/>
              </a:rPr>
              <a:t> кој</a:t>
            </a:r>
            <a:r>
              <a:rPr lang="en-US" sz="2800" smtClean="0">
                <a:latin typeface="Times New Roman" pitchFamily="18" charset="0"/>
              </a:rPr>
              <a:t>е</a:t>
            </a:r>
            <a:r>
              <a:rPr lang="sl-SI" sz="2800" smtClean="0">
                <a:latin typeface="Times New Roman" pitchFamily="18" charset="0"/>
              </a:rPr>
              <a:t> пате од ових поремећаја неопходна је стручна помоћ. Што се лечење пре започне, већи су изгледи за успешно и физичко и психичко оздрављење.</a:t>
            </a:r>
            <a:endParaRPr lang="sr-Cyrl-CS" sz="2800" smtClean="0">
              <a:latin typeface="Times New Roman" pitchFamily="18" charset="0"/>
            </a:endParaRPr>
          </a:p>
          <a:p>
            <a:pPr marL="469900" indent="-469900" eaLnBrk="1" hangingPunct="1">
              <a:lnSpc>
                <a:spcPct val="80000"/>
              </a:lnSpc>
              <a:buFontTx/>
              <a:buNone/>
            </a:pPr>
            <a:endParaRPr lang="sr-Cyrl-CS" sz="2800" smtClean="0">
              <a:latin typeface="Times New Roman" pitchFamily="18" charset="0"/>
            </a:endParaRPr>
          </a:p>
          <a:p>
            <a:pPr marL="469900" indent="-469900"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</a:rPr>
              <a:t>Превенција, с друге стране, захтева да сви сегменти друштва признају да проблем постоји и да удружено раде на томе да до ових поремећаја не дође. Овде се, пре свега мисли на међусобну сарадњу школских, породичних и здравствених система.</a:t>
            </a:r>
            <a:endParaRPr lang="sr-Latn-CS" sz="2800" smtClean="0">
              <a:latin typeface="Times New Roman" pitchFamily="18" charset="0"/>
            </a:endParaRPr>
          </a:p>
          <a:p>
            <a:pPr marL="469900" indent="-469900" eaLnBrk="1" hangingPunct="1">
              <a:lnSpc>
                <a:spcPct val="80000"/>
              </a:lnSpc>
            </a:pPr>
            <a:endParaRPr lang="sr-Latn-CS" sz="280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50275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42938" y="836613"/>
            <a:ext cx="7773987" cy="4864100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Последњих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прошлог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века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чешће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говорило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ментално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условљеним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поремећејима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узимања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хране који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јављају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адолесцентском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периоду, са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чешћом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учесталошћу 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млађем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узрасту. </a:t>
            </a:r>
            <a:endParaRPr lang="sr-Latn-C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Озбиљност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прогноза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потпуног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излечења налажу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будућности све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већа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пажња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посвети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изучавању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етиологије, епидемилогије, клиничке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слике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начина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лечења ментално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условљених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поремећаја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узимања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хране.</a:t>
            </a:r>
            <a:endParaRPr lang="sr-Latn-C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92846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>
            <a:normAutofit fontScale="90000"/>
          </a:bodyPr>
          <a:lstStyle/>
          <a:p>
            <a:r>
              <a:rPr lang="sl-SI" dirty="0" smtClean="0">
                <a:latin typeface="Times New Roman" pitchFamily="18" charset="0"/>
              </a:rPr>
              <a:t>П</a:t>
            </a:r>
            <a:r>
              <a:rPr lang="sr-Cyrl-CS" dirty="0" smtClean="0">
                <a:latin typeface="Times New Roman" pitchFamily="18" charset="0"/>
              </a:rPr>
              <a:t>реједање</a:t>
            </a:r>
            <a:r>
              <a:rPr lang="sl-SI" dirty="0">
                <a:latin typeface="Times New Roman" pitchFamily="18" charset="0"/>
              </a:rPr>
              <a:t> (Binge Eating Disorder)</a:t>
            </a:r>
            <a:endParaRPr lang="sr-Latn-CS" dirty="0" smtClean="0">
              <a:latin typeface="Times New Roman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469900" indent="-469900" eaLnBrk="1" hangingPunct="1"/>
            <a:r>
              <a:rPr lang="sl-SI" sz="2800" smtClean="0">
                <a:latin typeface="Times New Roman" pitchFamily="18" charset="0"/>
              </a:rPr>
              <a:t>Преједање је импулсивно, неконтролисано и обично се завршава или значајним физичким сметњама или просто недостатком хране (поједу се све кућне залихе). </a:t>
            </a:r>
          </a:p>
          <a:p>
            <a:pPr marL="469900" indent="-469900" eaLnBrk="1" hangingPunct="1"/>
            <a:r>
              <a:rPr lang="sl-SI" sz="2800" smtClean="0">
                <a:latin typeface="Times New Roman" pitchFamily="18" charset="0"/>
              </a:rPr>
              <a:t>Епизода преједања се дешава повремено, траје неколико сати и за разлику од булимичног поремећаја, нема компензаторног понашања у виду изазивања повраћања или злоупотребе лекова за пражњење. Ово је основна разлика између ова два поремећаја.</a:t>
            </a:r>
            <a:endParaRPr lang="sr-Latn-CS" sz="280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933195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>
            <a:normAutofit fontScale="90000"/>
          </a:bodyPr>
          <a:lstStyle/>
          <a:p>
            <a:r>
              <a:rPr lang="sl-SI" dirty="0" smtClean="0">
                <a:latin typeface="Times New Roman" pitchFamily="18" charset="0"/>
              </a:rPr>
              <a:t>П</a:t>
            </a:r>
            <a:r>
              <a:rPr lang="sr-Cyrl-CS" dirty="0" smtClean="0">
                <a:latin typeface="Times New Roman" pitchFamily="18" charset="0"/>
              </a:rPr>
              <a:t>реједање</a:t>
            </a:r>
            <a:r>
              <a:rPr lang="sl-SI" dirty="0" smtClean="0">
                <a:latin typeface="Times New Roman" pitchFamily="18" charset="0"/>
              </a:rPr>
              <a:t> </a:t>
            </a:r>
            <a:r>
              <a:rPr lang="sl-SI" b="1" dirty="0" smtClean="0">
                <a:latin typeface="Times New Roman" pitchFamily="18" charset="0"/>
              </a:rPr>
              <a:t>(</a:t>
            </a:r>
            <a:r>
              <a:rPr lang="sl-SI" dirty="0">
                <a:latin typeface="Times New Roman" pitchFamily="18" charset="0"/>
              </a:rPr>
              <a:t>Binge Eating Disorder</a:t>
            </a:r>
            <a:r>
              <a:rPr lang="sl-SI" b="1" dirty="0" smtClean="0">
                <a:latin typeface="Times New Roman" pitchFamily="18" charset="0"/>
              </a:rPr>
              <a:t>)</a:t>
            </a:r>
            <a:endParaRPr lang="sr-Latn-CS" b="1" dirty="0" smtClean="0"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 lnSpcReduction="10000"/>
          </a:bodyPr>
          <a:lstStyle/>
          <a:p>
            <a:pPr marL="469900" indent="-469900" eaLnBrk="1" hangingPunct="1">
              <a:lnSpc>
                <a:spcPct val="80000"/>
              </a:lnSpc>
            </a:pPr>
            <a:endParaRPr lang="sl-SI" sz="2800" dirty="0" smtClean="0">
              <a:latin typeface="Times New Roman" pitchFamily="18" charset="0"/>
            </a:endParaRPr>
          </a:p>
          <a:p>
            <a:pPr marL="469900" indent="-469900" eaLnBrk="1" hangingPunct="1">
              <a:lnSpc>
                <a:spcPct val="80000"/>
              </a:lnSpc>
            </a:pPr>
            <a:r>
              <a:rPr lang="sl-SI" sz="2800" dirty="0" smtClean="0">
                <a:latin typeface="Times New Roman" pitchFamily="18" charset="0"/>
              </a:rPr>
              <a:t>Провоцирајући фактори за епизоде преједања су по правилу стања туге и усамљености. </a:t>
            </a:r>
          </a:p>
          <a:p>
            <a:pPr marL="469900" indent="-469900" eaLnBrk="1" hangingPunct="1">
              <a:lnSpc>
                <a:spcPct val="80000"/>
              </a:lnSpc>
            </a:pPr>
            <a:r>
              <a:rPr lang="sl-SI" sz="2800" dirty="0" smtClean="0">
                <a:latin typeface="Times New Roman" pitchFamily="18" charset="0"/>
              </a:rPr>
              <a:t>Пратећи, додатно девастирајући чиниоци су осећање стида и самооптуживање  и самомржња, фаза која настаје после преједања. </a:t>
            </a:r>
          </a:p>
          <a:p>
            <a:pPr marL="469900" indent="-469900" eaLnBrk="1" hangingPunct="1">
              <a:lnSpc>
                <a:spcPct val="80000"/>
              </a:lnSpc>
            </a:pPr>
            <a:r>
              <a:rPr lang="ru-RU" sz="2800" dirty="0" smtClean="0">
                <a:latin typeface="Times New Roman" pitchFamily="18" charset="0"/>
              </a:rPr>
              <a:t>Често се </a:t>
            </a:r>
            <a:r>
              <a:rPr lang="sr-Cyrl-CS" sz="2800" dirty="0" smtClean="0">
                <a:latin typeface="Times New Roman" pitchFamily="18" charset="0"/>
              </a:rPr>
              <a:t>д</a:t>
            </a:r>
            <a:r>
              <a:rPr lang="ru-RU" sz="2800" dirty="0" smtClean="0">
                <a:latin typeface="Times New Roman" pitchFamily="18" charset="0"/>
              </a:rPr>
              <a:t>ешава да после епизода преједања спроводе врло строге дијете. </a:t>
            </a:r>
          </a:p>
          <a:p>
            <a:pPr marL="469900" indent="-469900" eaLnBrk="1" hangingPunct="1">
              <a:lnSpc>
                <a:spcPct val="80000"/>
              </a:lnSpc>
            </a:pPr>
            <a:r>
              <a:rPr lang="sl-SI" sz="2800" dirty="0" smtClean="0">
                <a:latin typeface="Times New Roman" pitchFamily="18" charset="0"/>
              </a:rPr>
              <a:t>У највећем броју случајева овај поремећај је праћен и повећаном телесном масом. Процењује се да 30% гојазних пате од овог поремећаја исхране.</a:t>
            </a:r>
            <a:endParaRPr lang="sr-Latn-CS" sz="2800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086242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>
            <a:normAutofit fontScale="90000"/>
          </a:bodyPr>
          <a:lstStyle/>
          <a:p>
            <a:r>
              <a:rPr lang="sl-SI" dirty="0" smtClean="0">
                <a:latin typeface="Times New Roman" pitchFamily="18" charset="0"/>
              </a:rPr>
              <a:t>П</a:t>
            </a:r>
            <a:r>
              <a:rPr lang="sr-Cyrl-CS" dirty="0" smtClean="0">
                <a:latin typeface="Times New Roman" pitchFamily="18" charset="0"/>
              </a:rPr>
              <a:t>реједање</a:t>
            </a:r>
            <a:r>
              <a:rPr lang="sl-SI" dirty="0" smtClean="0">
                <a:latin typeface="Times New Roman" pitchFamily="18" charset="0"/>
              </a:rPr>
              <a:t> </a:t>
            </a:r>
            <a:r>
              <a:rPr lang="sl-SI" dirty="0">
                <a:latin typeface="Times New Roman" pitchFamily="18" charset="0"/>
              </a:rPr>
              <a:t>(Binge Eating Disorder)</a:t>
            </a:r>
            <a:endParaRPr lang="sr-Latn-CS" dirty="0" smtClean="0">
              <a:latin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469900" indent="-469900" eaLnBrk="1" hangingPunct="1">
              <a:lnSpc>
                <a:spcPct val="90000"/>
              </a:lnSpc>
            </a:pPr>
            <a:endParaRPr lang="sr-Latn-CS" sz="2800" smtClean="0">
              <a:latin typeface="Times New Roman" pitchFamily="18" charset="0"/>
            </a:endParaRPr>
          </a:p>
          <a:p>
            <a:pPr marL="469900" indent="-469900" eaLnBrk="1" hangingPunct="1">
              <a:lnSpc>
                <a:spcPct val="90000"/>
              </a:lnSpc>
            </a:pPr>
            <a:r>
              <a:rPr lang="ru-RU" sz="2800" smtClean="0">
                <a:latin typeface="Times New Roman" pitchFamily="18" charset="0"/>
              </a:rPr>
              <a:t>У позадини поремећаја је, као и код булимије, депресивна компонента, ниско самопоштовање и ниска самооцена, тако да је стручњак за ментално здравље неопходан члан терапеутског тима.</a:t>
            </a:r>
            <a:endParaRPr lang="sr-Latn-CS" sz="2800" smtClean="0">
              <a:latin typeface="Times New Roman" pitchFamily="18" charset="0"/>
            </a:endParaRPr>
          </a:p>
          <a:p>
            <a:pPr marL="469900" indent="-469900" eaLnBrk="1" hangingPunct="1">
              <a:lnSpc>
                <a:spcPct val="90000"/>
              </a:lnSpc>
            </a:pPr>
            <a:r>
              <a:rPr lang="ru-RU" sz="2800" smtClean="0">
                <a:latin typeface="Times New Roman" pitchFamily="18" charset="0"/>
              </a:rPr>
              <a:t>Као и особе које пате од булимије и ови пацијенти су свесни да имају проблем и најчешће лечење почиње на њихову иницијативу. Уз адекватан терапеутски третман изгледи за излечење су велики.</a:t>
            </a:r>
            <a:endParaRPr lang="sr-Latn-CS" sz="2800" smtClean="0">
              <a:latin typeface="Times New Roman" pitchFamily="18" charset="0"/>
            </a:endParaRPr>
          </a:p>
          <a:p>
            <a:pPr marL="469900" indent="-469900" eaLnBrk="1" hangingPunct="1">
              <a:lnSpc>
                <a:spcPct val="90000"/>
              </a:lnSpc>
            </a:pPr>
            <a:endParaRPr lang="sr-Latn-CS" sz="280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1179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2349500"/>
            <a:ext cx="7772400" cy="1470025"/>
          </a:xfrm>
        </p:spPr>
        <p:txBody>
          <a:bodyPr/>
          <a:lstStyle/>
          <a:p>
            <a:r>
              <a:rPr lang="sr-Cyrl-CS" sz="3200" b="1" smtClean="0">
                <a:latin typeface="Times New Roman" pitchFamily="18" charset="0"/>
              </a:rPr>
              <a:t>НУТРИТИВНЕ АЛЕРГИЈЕ</a:t>
            </a:r>
          </a:p>
        </p:txBody>
      </p:sp>
    </p:spTree>
    <p:extLst>
      <p:ext uri="{BB962C8B-B14F-4D97-AF65-F5344CB8AC3E}">
        <p14:creationId xmlns:p14="http://schemas.microsoft.com/office/powerpoint/2010/main" xmlns="" val="92655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>
            <a:normAutofit fontScale="90000"/>
          </a:bodyPr>
          <a:lstStyle/>
          <a:p>
            <a:pPr eaLnBrk="1" hangingPunct="1"/>
            <a:r>
              <a:rPr lang="en-US" b="1" smtClean="0">
                <a:latin typeface="Times New Roman" pitchFamily="18" charset="0"/>
              </a:rPr>
              <a:t>Здравствене последице преједања</a:t>
            </a:r>
            <a:r>
              <a:rPr lang="sr-Latn-CS" smtClean="0"/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469900" indent="-469900" eaLnBrk="1" hangingPunct="1">
              <a:buFontTx/>
              <a:buNone/>
            </a:pPr>
            <a:r>
              <a:rPr lang="ru-RU" smtClean="0">
                <a:latin typeface="Times New Roman" pitchFamily="18" charset="0"/>
              </a:rPr>
              <a:t>Поремећај (повећање) нивоа холестерола и триглицерида у серуму </a:t>
            </a:r>
          </a:p>
          <a:p>
            <a:pPr marL="469900" indent="-469900" eaLnBrk="1" hangingPunct="1">
              <a:buFont typeface="Wingdings" pitchFamily="2" charset="2"/>
              <a:buChar char="§"/>
            </a:pPr>
            <a:r>
              <a:rPr lang="ru-RU" smtClean="0">
                <a:latin typeface="Times New Roman" pitchFamily="18" charset="0"/>
              </a:rPr>
              <a:t>Висок крвни притисак и удружени кардиоваскуларни проблеми</a:t>
            </a:r>
          </a:p>
          <a:p>
            <a:pPr marL="469900" indent="-469900" eaLnBrk="1" hangingPunct="1">
              <a:buFont typeface="Wingdings" pitchFamily="2" charset="2"/>
              <a:buChar char="§"/>
            </a:pPr>
            <a:r>
              <a:rPr lang="ru-RU" smtClean="0">
                <a:latin typeface="Times New Roman" pitchFamily="18" charset="0"/>
              </a:rPr>
              <a:t>Висок ризик оболевања од шећерне болести</a:t>
            </a:r>
            <a:endParaRPr lang="en-US" smtClean="0">
              <a:latin typeface="Times New Roman" pitchFamily="18" charset="0"/>
            </a:endParaRPr>
          </a:p>
          <a:p>
            <a:pPr marL="469900" indent="-469900" eaLnBrk="1" hangingPunct="1">
              <a:buFont typeface="Wingdings" pitchFamily="2" charset="2"/>
              <a:buChar char="§"/>
            </a:pPr>
            <a:r>
              <a:rPr lang="en-US" smtClean="0">
                <a:latin typeface="Times New Roman" pitchFamily="18" charset="0"/>
              </a:rPr>
              <a:t>Проблеми са жучном кесом</a:t>
            </a:r>
          </a:p>
          <a:p>
            <a:pPr marL="469900" indent="-469900" eaLnBrk="1" hangingPunct="1">
              <a:buFont typeface="Wingdings" pitchFamily="2" charset="2"/>
              <a:buChar char="§"/>
            </a:pPr>
            <a:r>
              <a:rPr lang="en-US" smtClean="0">
                <a:latin typeface="Times New Roman" pitchFamily="18" charset="0"/>
              </a:rPr>
              <a:t>Пуцање зида желуца</a:t>
            </a:r>
            <a:endParaRPr lang="sr-Latn-C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000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064500" cy="1050925"/>
          </a:xfrm>
        </p:spPr>
        <p:txBody>
          <a:bodyPr>
            <a:normAutofit fontScale="90000"/>
          </a:bodyPr>
          <a:lstStyle/>
          <a:p>
            <a:r>
              <a:rPr lang="sr-Latn-CS" sz="4000" b="1" dirty="0" smtClean="0"/>
              <a:t/>
            </a:r>
            <a:br>
              <a:rPr lang="sr-Latn-C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sr-Cyrl-CS" sz="3600" b="1" dirty="0" smtClean="0"/>
              <a:t>ANORE</a:t>
            </a:r>
            <a:r>
              <a:rPr lang="en-US" sz="3600" b="1" dirty="0"/>
              <a:t>X</a:t>
            </a:r>
            <a:r>
              <a:rPr lang="sr-Cyrl-CS" sz="3600" b="1" dirty="0"/>
              <a:t>IA NERVOSA</a:t>
            </a:r>
            <a:r>
              <a:rPr lang="sr-Latn-RS" sz="3600" dirty="0"/>
              <a:t/>
            </a:r>
            <a:br>
              <a:rPr lang="sr-Latn-RS" sz="3600" dirty="0"/>
            </a:br>
            <a:r>
              <a:rPr lang="en-US" sz="4000" b="1" dirty="0" smtClean="0">
                <a:latin typeface="Bookman Old Style" pitchFamily="18" charset="0"/>
              </a:rPr>
              <a:t/>
            </a:r>
            <a:br>
              <a:rPr lang="en-US" sz="4000" b="1" dirty="0" smtClean="0">
                <a:latin typeface="Bookman Old Style" pitchFamily="18" charset="0"/>
              </a:rPr>
            </a:br>
            <a:endParaRPr lang="en-US" sz="4000" b="1" dirty="0" smtClean="0">
              <a:latin typeface="Bookman Old Style" pitchFamily="18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611560" y="1600200"/>
            <a:ext cx="8075241" cy="4525963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  <a:buClr>
                <a:srgbClr val="000000"/>
              </a:buClr>
              <a:buFont typeface="Wingdings" pitchFamily="2" charset="2"/>
              <a:buNone/>
            </a:pPr>
            <a:r>
              <a:rPr lang="sr-Cyrl-CS" sz="2400" b="1" dirty="0"/>
              <a:t>ANORE</a:t>
            </a:r>
            <a:r>
              <a:rPr lang="en-US" sz="2400" b="1" dirty="0"/>
              <a:t>X</a:t>
            </a:r>
            <a:r>
              <a:rPr lang="sr-Cyrl-CS" sz="2400" b="1" dirty="0"/>
              <a:t>IA NERVOSA </a:t>
            </a:r>
            <a:r>
              <a:rPr lang="sr-Cyrl-CS" sz="2400" b="1" dirty="0" smtClean="0">
                <a:latin typeface="+mj-lt"/>
              </a:rPr>
              <a:t>представља</a:t>
            </a:r>
            <a:r>
              <a:rPr lang="sr-Latn-CS" sz="2400" b="1" dirty="0" smtClean="0">
                <a:latin typeface="+mj-lt"/>
              </a:rPr>
              <a:t> </a:t>
            </a:r>
            <a:r>
              <a:rPr lang="sr-Cyrl-CS" sz="2400" b="1" dirty="0" smtClean="0">
                <a:latin typeface="+mj-lt"/>
              </a:rPr>
              <a:t>озбиљно</a:t>
            </a:r>
            <a:r>
              <a:rPr lang="sr-Latn-CS" sz="2400" b="1" dirty="0" smtClean="0">
                <a:latin typeface="+mj-lt"/>
              </a:rPr>
              <a:t> </a:t>
            </a:r>
            <a:r>
              <a:rPr lang="sr-Cyrl-RS" sz="2400" b="1" dirty="0" smtClean="0">
                <a:latin typeface="+mj-lt"/>
              </a:rPr>
              <a:t>обоље</a:t>
            </a:r>
            <a:r>
              <a:rPr lang="sr-Cyrl-CS" sz="2400" b="1" dirty="0" smtClean="0">
                <a:latin typeface="+mj-lt"/>
              </a:rPr>
              <a:t>ње</a:t>
            </a:r>
            <a:r>
              <a:rPr lang="sr-Latn-CS" sz="2400" b="1" dirty="0" smtClean="0">
                <a:latin typeface="+mj-lt"/>
              </a:rPr>
              <a:t> </a:t>
            </a:r>
            <a:r>
              <a:rPr lang="sr-Cyrl-CS" sz="2400" b="1" dirty="0" smtClean="0">
                <a:latin typeface="+mj-lt"/>
              </a:rPr>
              <a:t>које</a:t>
            </a:r>
            <a:r>
              <a:rPr lang="sr-Latn-CS" sz="2400" b="1" dirty="0" smtClean="0">
                <a:latin typeface="+mj-lt"/>
              </a:rPr>
              <a:t> </a:t>
            </a:r>
            <a:r>
              <a:rPr lang="sr-Cyrl-CS" sz="2400" b="1" dirty="0" smtClean="0">
                <a:latin typeface="+mj-lt"/>
              </a:rPr>
              <a:t>се</a:t>
            </a:r>
            <a:r>
              <a:rPr lang="sr-Latn-CS" sz="2400" b="1" dirty="0" smtClean="0">
                <a:latin typeface="+mj-lt"/>
              </a:rPr>
              <a:t> </a:t>
            </a:r>
            <a:r>
              <a:rPr lang="sr-Cyrl-RS" sz="2400" b="1" dirty="0" smtClean="0">
                <a:latin typeface="+mj-lt"/>
              </a:rPr>
              <a:t>карактерише одбијањем </a:t>
            </a:r>
            <a:r>
              <a:rPr lang="sr-Cyrl-CS" sz="2400" b="1" dirty="0" smtClean="0">
                <a:latin typeface="+mj-lt"/>
              </a:rPr>
              <a:t>постизања очекиване</a:t>
            </a:r>
            <a:r>
              <a:rPr lang="sr-Latn-CS" sz="2400" b="1" dirty="0" smtClean="0">
                <a:latin typeface="+mj-lt"/>
              </a:rPr>
              <a:t>, </a:t>
            </a:r>
            <a:r>
              <a:rPr lang="sr-Cyrl-CS" sz="2400" b="1" dirty="0" smtClean="0">
                <a:latin typeface="+mj-lt"/>
              </a:rPr>
              <a:t>уоби</a:t>
            </a:r>
            <a:r>
              <a:rPr lang="sr-Cyrl-RS" sz="2400" b="1" dirty="0">
                <a:latin typeface="+mj-lt"/>
              </a:rPr>
              <a:t>ч</a:t>
            </a:r>
            <a:r>
              <a:rPr lang="sr-Cyrl-CS" sz="2400" b="1" dirty="0" smtClean="0">
                <a:latin typeface="+mj-lt"/>
              </a:rPr>
              <a:t>ајене</a:t>
            </a:r>
            <a:r>
              <a:rPr lang="sr-Latn-CS" sz="2400" b="1" dirty="0" smtClean="0">
                <a:latin typeface="+mj-lt"/>
              </a:rPr>
              <a:t>,</a:t>
            </a:r>
            <a:r>
              <a:rPr lang="sr-Cyrl-CS" sz="2400" b="1" dirty="0" smtClean="0">
                <a:latin typeface="+mj-lt"/>
              </a:rPr>
              <a:t> телесне </a:t>
            </a:r>
            <a:r>
              <a:rPr lang="sr-Cyrl-RS" sz="2400" b="1" dirty="0" smtClean="0">
                <a:latin typeface="+mj-lt"/>
              </a:rPr>
              <a:t>т</a:t>
            </a:r>
            <a:r>
              <a:rPr lang="sr-Cyrl-CS" sz="2400" b="1" dirty="0" smtClean="0">
                <a:latin typeface="+mj-lt"/>
              </a:rPr>
              <a:t>ежине (ТМ) за одређени узраст и телесну висину (ТВ);</a:t>
            </a:r>
            <a:endParaRPr lang="sr-Latn-CS" sz="2400" b="1" dirty="0" smtClean="0">
              <a:latin typeface="+mj-lt"/>
            </a:endParaRPr>
          </a:p>
          <a:p>
            <a:pPr algn="just">
              <a:lnSpc>
                <a:spcPct val="80000"/>
              </a:lnSpc>
              <a:buClr>
                <a:srgbClr val="000000"/>
              </a:buClr>
              <a:buFont typeface="Wingdings" pitchFamily="2" charset="2"/>
              <a:buNone/>
            </a:pPr>
            <a:r>
              <a:rPr lang="sr-Cyrl-CS" sz="2400" b="1" dirty="0" smtClean="0">
                <a:latin typeface="+mj-lt"/>
              </a:rPr>
              <a:t>Телесна тежина је мања од 85% од очекиване</a:t>
            </a:r>
            <a:r>
              <a:rPr lang="sr-Latn-CS" sz="2400" b="1" dirty="0" smtClean="0">
                <a:latin typeface="+mj-lt"/>
              </a:rPr>
              <a:t>;</a:t>
            </a:r>
          </a:p>
          <a:p>
            <a:pPr algn="just">
              <a:lnSpc>
                <a:spcPct val="80000"/>
              </a:lnSpc>
              <a:buClr>
                <a:srgbClr val="000000"/>
              </a:buClr>
              <a:buFont typeface="Wingdings" pitchFamily="2" charset="2"/>
              <a:buNone/>
            </a:pPr>
            <a:r>
              <a:rPr lang="sr-Cyrl-CS" sz="2400" b="1" dirty="0" smtClean="0">
                <a:latin typeface="+mj-lt"/>
              </a:rPr>
              <a:t>Огроман</a:t>
            </a:r>
            <a:r>
              <a:rPr lang="sr-Latn-CS" sz="2400" b="1" dirty="0" smtClean="0">
                <a:latin typeface="+mj-lt"/>
              </a:rPr>
              <a:t>, </a:t>
            </a:r>
            <a:r>
              <a:rPr lang="sr-Cyrl-CS" sz="2400" b="1" dirty="0" smtClean="0">
                <a:latin typeface="+mj-lt"/>
              </a:rPr>
              <a:t>опсесиван страх од дебљања иако је телесна маса испод очекиване за одређени узраст и телесну висину.</a:t>
            </a:r>
          </a:p>
          <a:p>
            <a:r>
              <a:rPr lang="sr-Cyrl-CS" sz="2400" b="1" dirty="0"/>
              <a:t>Искривљена слика о сопственом телу</a:t>
            </a:r>
            <a:endParaRPr lang="sr-Latn-RS" sz="2400" dirty="0"/>
          </a:p>
          <a:p>
            <a:r>
              <a:rPr lang="sr-Latn-RS" sz="2400" b="1" dirty="0"/>
              <a:t>О</a:t>
            </a:r>
            <a:r>
              <a:rPr lang="sr-Cyrl-CS" sz="2400" b="1" dirty="0"/>
              <a:t>дбијање сазнања да </a:t>
            </a:r>
            <a:r>
              <a:rPr lang="sr-Latn-RS" sz="2400" b="1" dirty="0"/>
              <a:t>изузетно </a:t>
            </a:r>
            <a:r>
              <a:rPr lang="sr-Cyrl-CS" sz="2400" b="1" dirty="0"/>
              <a:t>мала телесна </a:t>
            </a:r>
            <a:r>
              <a:rPr lang="sr-Latn-RS" sz="2400" b="1" dirty="0"/>
              <a:t>тежина представља озбиљну претњу за здравље</a:t>
            </a:r>
            <a:endParaRPr lang="sr-Latn-RS" sz="2400" dirty="0"/>
          </a:p>
          <a:p>
            <a:r>
              <a:rPr lang="sr-Latn-RS" sz="2400" b="1" dirty="0"/>
              <a:t>Код </a:t>
            </a:r>
            <a:r>
              <a:rPr lang="sr-Cyrl-CS" sz="2400" b="1" dirty="0"/>
              <a:t>девојака које су имале редовне менструалне циклусе јавља се изостанак менструалних циклуса </a:t>
            </a:r>
            <a:r>
              <a:rPr lang="sr-Latn-RS" sz="2400" b="1" dirty="0"/>
              <a:t>најчешће </a:t>
            </a:r>
            <a:r>
              <a:rPr lang="sr-Cyrl-CS" sz="2400" b="1" dirty="0"/>
              <a:t>у последња три месеца</a:t>
            </a:r>
            <a:endParaRPr lang="sr-Latn-RS" sz="2400" dirty="0"/>
          </a:p>
          <a:p>
            <a:pPr algn="just">
              <a:lnSpc>
                <a:spcPct val="80000"/>
              </a:lnSpc>
              <a:buClr>
                <a:srgbClr val="000000"/>
              </a:buClr>
              <a:buFont typeface="Wingdings" pitchFamily="2" charset="2"/>
              <a:buNone/>
            </a:pPr>
            <a:endParaRPr lang="hr-HR" sz="2400" b="1" dirty="0" smtClean="0">
              <a:solidFill>
                <a:schemeClr val="tx2"/>
              </a:solidFill>
              <a:latin typeface="Bookman Old Style" pitchFamily="18" charset="0"/>
            </a:endParaRPr>
          </a:p>
          <a:p>
            <a:pPr algn="just">
              <a:lnSpc>
                <a:spcPct val="80000"/>
              </a:lnSpc>
              <a:buClr>
                <a:srgbClr val="000000"/>
              </a:buClr>
              <a:buFont typeface="Wingdings" pitchFamily="2" charset="2"/>
              <a:buNone/>
            </a:pPr>
            <a:endParaRPr lang="sr-Latn-CS" sz="2400" b="1" dirty="0" smtClean="0">
              <a:solidFill>
                <a:schemeClr val="tx2"/>
              </a:solidFill>
              <a:latin typeface="Bookman Old Style" pitchFamily="18" charset="0"/>
            </a:endParaRPr>
          </a:p>
          <a:p>
            <a:pPr>
              <a:lnSpc>
                <a:spcPct val="130000"/>
              </a:lnSpc>
              <a:buFontTx/>
              <a:buNone/>
            </a:pPr>
            <a:endParaRPr lang="en-US" sz="2800" b="1" dirty="0" smtClean="0">
              <a:solidFill>
                <a:schemeClr val="tx2"/>
              </a:solidFill>
            </a:endParaRPr>
          </a:p>
          <a:p>
            <a:pPr>
              <a:lnSpc>
                <a:spcPct val="130000"/>
              </a:lnSpc>
              <a:buFontTx/>
              <a:buNone/>
            </a:pP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246164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488" tIns="44450" rIns="90488" bIns="44450"/>
          <a:lstStyle/>
          <a:p>
            <a:r>
              <a:rPr lang="sr-Cyrl-CS" sz="3200" dirty="0" smtClean="0">
                <a:latin typeface="Bookman Old Style" pitchFamily="18" charset="0"/>
              </a:rPr>
              <a:t>Чиниоци</a:t>
            </a:r>
            <a:r>
              <a:rPr lang="sr-Latn-CS" sz="3200" dirty="0" smtClean="0">
                <a:latin typeface="Bookman Old Style" pitchFamily="18" charset="0"/>
              </a:rPr>
              <a:t> </a:t>
            </a:r>
            <a:r>
              <a:rPr lang="sr-Cyrl-CS" sz="3200" dirty="0" smtClean="0">
                <a:latin typeface="Bookman Old Style" pitchFamily="18" charset="0"/>
              </a:rPr>
              <a:t>који</a:t>
            </a:r>
            <a:r>
              <a:rPr lang="sr-Latn-CS" sz="3200" dirty="0" smtClean="0">
                <a:latin typeface="Bookman Old Style" pitchFamily="18" charset="0"/>
              </a:rPr>
              <a:t> </a:t>
            </a:r>
            <a:r>
              <a:rPr lang="sr-Cyrl-CS" sz="3200" dirty="0" smtClean="0">
                <a:latin typeface="Bookman Old Style" pitchFamily="18" charset="0"/>
              </a:rPr>
              <a:t>доприносе</a:t>
            </a:r>
            <a:r>
              <a:rPr lang="sr-Latn-CS" sz="3200" dirty="0" smtClean="0">
                <a:latin typeface="Bookman Old Style" pitchFamily="18" charset="0"/>
              </a:rPr>
              <a:t> </a:t>
            </a:r>
            <a:r>
              <a:rPr lang="sr-Cyrl-CS" sz="3200" dirty="0" smtClean="0">
                <a:latin typeface="Bookman Old Style" pitchFamily="18" charset="0"/>
              </a:rPr>
              <a:t>развоју</a:t>
            </a:r>
            <a:r>
              <a:rPr lang="sr-Latn-CS" sz="3200" dirty="0" smtClean="0">
                <a:latin typeface="Bookman Old Style" pitchFamily="18" charset="0"/>
              </a:rPr>
              <a:t> </a:t>
            </a:r>
            <a:r>
              <a:rPr lang="sr-Cyrl-CS" sz="3200" dirty="0" smtClean="0"/>
              <a:t>anore</a:t>
            </a:r>
            <a:r>
              <a:rPr lang="en-US" sz="3200" dirty="0" smtClean="0"/>
              <a:t>x</a:t>
            </a:r>
            <a:r>
              <a:rPr lang="sr-Cyrl-CS" sz="3200" dirty="0" smtClean="0"/>
              <a:t>ia nervosa</a:t>
            </a:r>
            <a:endParaRPr lang="en-US" sz="3200" dirty="0" smtClean="0">
              <a:latin typeface="Bookman Old Style" pitchFamily="18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403649" y="1600200"/>
            <a:ext cx="7283152" cy="4525963"/>
          </a:xfrm>
        </p:spPr>
        <p:txBody>
          <a:bodyPr lIns="90488" tIns="44450" rIns="90488" bIns="44450">
            <a:normAutofit lnSpcReduction="10000"/>
          </a:bodyPr>
          <a:lstStyle/>
          <a:p>
            <a:pPr>
              <a:buFontTx/>
              <a:buNone/>
            </a:pPr>
            <a:r>
              <a:rPr lang="sr-Latn-CS" sz="2400" b="1" dirty="0" smtClean="0">
                <a:solidFill>
                  <a:schemeClr val="tx2"/>
                </a:solidFill>
                <a:latin typeface="Bookman Old Style" pitchFamily="18" charset="0"/>
              </a:rPr>
              <a:t>1. </a:t>
            </a:r>
            <a:r>
              <a:rPr lang="sr-Cyrl-CS" sz="2400" dirty="0" smtClean="0">
                <a:latin typeface="Bookman Old Style" pitchFamily="18" charset="0"/>
              </a:rPr>
              <a:t>Предиспонирајући</a:t>
            </a:r>
            <a:r>
              <a:rPr lang="sr-Latn-CS" sz="2400" dirty="0" smtClean="0">
                <a:latin typeface="Bookman Old Style" pitchFamily="18" charset="0"/>
              </a:rPr>
              <a:t> </a:t>
            </a:r>
            <a:r>
              <a:rPr lang="en-US" sz="2400" dirty="0" smtClean="0">
                <a:latin typeface="Bookman Old Style" pitchFamily="18" charset="0"/>
              </a:rPr>
              <a:t> </a:t>
            </a:r>
            <a:r>
              <a:rPr lang="sr-Cyrl-CS" sz="2400" dirty="0" smtClean="0">
                <a:latin typeface="Bookman Old Style" pitchFamily="18" charset="0"/>
              </a:rPr>
              <a:t>чиниоци</a:t>
            </a:r>
            <a:endParaRPr lang="en-US" sz="2400" dirty="0" smtClean="0">
              <a:latin typeface="Bookman Old Style" pitchFamily="18" charset="0"/>
            </a:endParaRPr>
          </a:p>
          <a:p>
            <a:pPr lvl="1"/>
            <a:r>
              <a:rPr lang="sr-Cyrl-CS" sz="2200" dirty="0" smtClean="0">
                <a:latin typeface="Bookman Old Style" pitchFamily="18" charset="0"/>
              </a:rPr>
              <a:t>Индивидуални</a:t>
            </a:r>
            <a:r>
              <a:rPr lang="en-US" sz="2200" dirty="0" smtClean="0">
                <a:latin typeface="Bookman Old Style" pitchFamily="18" charset="0"/>
              </a:rPr>
              <a:t> </a:t>
            </a:r>
          </a:p>
          <a:p>
            <a:pPr lvl="1"/>
            <a:r>
              <a:rPr lang="sr-Cyrl-CS" sz="2200" dirty="0" smtClean="0">
                <a:latin typeface="Bookman Old Style" pitchFamily="18" charset="0"/>
              </a:rPr>
              <a:t>Породични</a:t>
            </a:r>
            <a:endParaRPr lang="en-US" sz="2200" dirty="0" smtClean="0">
              <a:latin typeface="Bookman Old Style" pitchFamily="18" charset="0"/>
            </a:endParaRPr>
          </a:p>
          <a:p>
            <a:pPr lvl="1"/>
            <a:r>
              <a:rPr lang="sr-Cyrl-CS" sz="2200" dirty="0" smtClean="0">
                <a:latin typeface="Bookman Old Style" pitchFamily="18" charset="0"/>
              </a:rPr>
              <a:t>Културални</a:t>
            </a:r>
            <a:endParaRPr lang="en-US" sz="2200" dirty="0" smtClean="0">
              <a:latin typeface="Bookman Old Style" pitchFamily="18" charset="0"/>
            </a:endParaRPr>
          </a:p>
          <a:p>
            <a:pPr>
              <a:buFontTx/>
              <a:buNone/>
            </a:pPr>
            <a:r>
              <a:rPr lang="sr-Latn-CS" sz="2400" dirty="0" smtClean="0">
                <a:latin typeface="Bookman Old Style" pitchFamily="18" charset="0"/>
              </a:rPr>
              <a:t>2. </a:t>
            </a:r>
            <a:r>
              <a:rPr lang="sr-Cyrl-CS" sz="2400" dirty="0" smtClean="0">
                <a:latin typeface="Bookman Old Style" pitchFamily="18" charset="0"/>
              </a:rPr>
              <a:t>Доприносећи</a:t>
            </a:r>
            <a:r>
              <a:rPr lang="en-US" sz="2400" dirty="0" smtClean="0">
                <a:latin typeface="Bookman Old Style" pitchFamily="18" charset="0"/>
              </a:rPr>
              <a:t> </a:t>
            </a:r>
            <a:r>
              <a:rPr lang="sr-Cyrl-CS" sz="2400" dirty="0" smtClean="0">
                <a:latin typeface="Bookman Old Style" pitchFamily="18" charset="0"/>
              </a:rPr>
              <a:t>чиниоци</a:t>
            </a:r>
            <a:endParaRPr lang="en-US" sz="2400" dirty="0" smtClean="0">
              <a:latin typeface="Bookman Old Style" pitchFamily="18" charset="0"/>
            </a:endParaRPr>
          </a:p>
          <a:p>
            <a:pPr lvl="1"/>
            <a:r>
              <a:rPr lang="sr-Cyrl-CS" sz="2200" dirty="0" smtClean="0">
                <a:latin typeface="Bookman Old Style" pitchFamily="18" charset="0"/>
              </a:rPr>
              <a:t>Развојни</a:t>
            </a:r>
            <a:endParaRPr lang="en-US" sz="2200" dirty="0" smtClean="0">
              <a:latin typeface="Bookman Old Style" pitchFamily="18" charset="0"/>
            </a:endParaRPr>
          </a:p>
          <a:p>
            <a:pPr lvl="1"/>
            <a:r>
              <a:rPr lang="sr-Cyrl-CS" sz="2200" dirty="0" smtClean="0">
                <a:latin typeface="Bookman Old Style" pitchFamily="18" charset="0"/>
              </a:rPr>
              <a:t>Окружење</a:t>
            </a:r>
            <a:endParaRPr lang="en-US" sz="2200" dirty="0" smtClean="0">
              <a:latin typeface="Bookman Old Style" pitchFamily="18" charset="0"/>
            </a:endParaRPr>
          </a:p>
          <a:p>
            <a:pPr lvl="1"/>
            <a:r>
              <a:rPr lang="sr-Cyrl-CS" sz="2200" dirty="0" smtClean="0">
                <a:latin typeface="Bookman Old Style" pitchFamily="18" charset="0"/>
              </a:rPr>
              <a:t>Социјални</a:t>
            </a:r>
            <a:endParaRPr lang="en-US" sz="2200" dirty="0" smtClean="0">
              <a:latin typeface="Bookman Old Style" pitchFamily="18" charset="0"/>
            </a:endParaRPr>
          </a:p>
          <a:p>
            <a:pPr>
              <a:buFontTx/>
              <a:buNone/>
            </a:pPr>
            <a:r>
              <a:rPr lang="sr-Latn-CS" sz="2400" dirty="0" smtClean="0">
                <a:latin typeface="Bookman Old Style" pitchFamily="18" charset="0"/>
              </a:rPr>
              <a:t>3. </a:t>
            </a:r>
            <a:r>
              <a:rPr lang="sr-Cyrl-CS" sz="2400" dirty="0" smtClean="0">
                <a:latin typeface="Bookman Old Style" pitchFamily="18" charset="0"/>
              </a:rPr>
              <a:t>Наследни</a:t>
            </a:r>
            <a:r>
              <a:rPr lang="sr-Latn-CS" sz="2400" dirty="0" smtClean="0">
                <a:latin typeface="Bookman Old Style" pitchFamily="18" charset="0"/>
              </a:rPr>
              <a:t> </a:t>
            </a:r>
            <a:r>
              <a:rPr lang="sr-Cyrl-CS" sz="2400" dirty="0" smtClean="0">
                <a:latin typeface="Bookman Old Style" pitchFamily="18" charset="0"/>
              </a:rPr>
              <a:t>чиниоци</a:t>
            </a:r>
            <a:endParaRPr lang="en-US" sz="2400" dirty="0" smtClean="0">
              <a:latin typeface="Bookman Old Style" pitchFamily="18" charset="0"/>
            </a:endParaRPr>
          </a:p>
          <a:p>
            <a:pPr lvl="1"/>
            <a:r>
              <a:rPr lang="sr-Cyrl-CS" sz="2200" dirty="0" smtClean="0">
                <a:latin typeface="Bookman Old Style" pitchFamily="18" charset="0"/>
              </a:rPr>
              <a:t>Биолошки</a:t>
            </a:r>
            <a:endParaRPr lang="en-US" sz="2200" dirty="0" smtClean="0">
              <a:latin typeface="Bookman Old Style" pitchFamily="18" charset="0"/>
            </a:endParaRPr>
          </a:p>
          <a:p>
            <a:pPr lvl="1"/>
            <a:r>
              <a:rPr lang="sr-Cyrl-CS" sz="2200" dirty="0" smtClean="0">
                <a:latin typeface="Bookman Old Style" pitchFamily="18" charset="0"/>
              </a:rPr>
              <a:t>Психолошки</a:t>
            </a:r>
            <a:endParaRPr lang="en-US" sz="2200" dirty="0" smtClean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10994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916113"/>
            <a:ext cx="7772400" cy="41148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Clr>
                <a:schemeClr val="hlink"/>
              </a:buClr>
              <a:buNone/>
            </a:pPr>
            <a:r>
              <a:rPr lang="sr-Cyrl-CS" sz="2800" b="1" dirty="0"/>
              <a:t>Bulimia </a:t>
            </a:r>
            <a:r>
              <a:rPr lang="sr-Cyrl-CS" sz="2800" b="1" dirty="0" smtClean="0"/>
              <a:t>nervosa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</a:rPr>
              <a:t>, </a:t>
            </a:r>
            <a:r>
              <a:rPr lang="en-US" sz="2800" b="1" dirty="0" err="1">
                <a:ea typeface="Calibri"/>
                <a:cs typeface="Times New Roman"/>
              </a:rPr>
              <a:t>често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називана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једноставно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булимија</a:t>
            </a:r>
            <a:r>
              <a:rPr lang="en-US" sz="2800" b="1" dirty="0">
                <a:ea typeface="Calibri"/>
                <a:cs typeface="Times New Roman"/>
              </a:rPr>
              <a:t>, </a:t>
            </a:r>
            <a:r>
              <a:rPr lang="en-US" sz="2800" b="1" dirty="0" err="1">
                <a:ea typeface="Calibri"/>
                <a:cs typeface="Times New Roman"/>
              </a:rPr>
              <a:t>је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врста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психолошког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поремећаја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исхране</a:t>
            </a:r>
            <a:r>
              <a:rPr lang="en-US" sz="2800" b="1" dirty="0">
                <a:ea typeface="Calibri"/>
                <a:cs typeface="Times New Roman"/>
              </a:rPr>
              <a:t>. </a:t>
            </a:r>
            <a:r>
              <a:rPr lang="en-US" sz="2800" b="1" dirty="0" err="1">
                <a:ea typeface="Calibri"/>
                <a:cs typeface="Times New Roman"/>
              </a:rPr>
              <a:t>Карактерише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се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епизодама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неконтролисаног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преједања</a:t>
            </a:r>
            <a:r>
              <a:rPr lang="en-US" sz="2800" b="1" dirty="0">
                <a:ea typeface="Calibri"/>
                <a:cs typeface="Times New Roman"/>
              </a:rPr>
              <a:t>, </a:t>
            </a:r>
            <a:r>
              <a:rPr lang="en-US" sz="2800" b="1" dirty="0" err="1">
                <a:ea typeface="Calibri"/>
                <a:cs typeface="Times New Roman"/>
              </a:rPr>
              <a:t>које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су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праћене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осећањем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кривице</a:t>
            </a:r>
            <a:r>
              <a:rPr lang="en-US" sz="2800" b="1" dirty="0">
                <a:ea typeface="Calibri"/>
                <a:cs typeface="Times New Roman"/>
              </a:rPr>
              <a:t>, </a:t>
            </a:r>
            <a:r>
              <a:rPr lang="en-US" sz="2800" b="1" dirty="0" err="1">
                <a:ea typeface="Calibri"/>
                <a:cs typeface="Times New Roman"/>
              </a:rPr>
              <a:t>депресијом</a:t>
            </a:r>
            <a:r>
              <a:rPr lang="en-US" sz="2800" b="1" dirty="0">
                <a:ea typeface="Calibri"/>
                <a:cs typeface="Times New Roman"/>
              </a:rPr>
              <a:t> и </a:t>
            </a:r>
            <a:r>
              <a:rPr lang="en-US" sz="2800" b="1" dirty="0" err="1">
                <a:ea typeface="Calibri"/>
                <a:cs typeface="Times New Roman"/>
              </a:rPr>
              <a:t>самоосудом</a:t>
            </a:r>
            <a:r>
              <a:rPr lang="en-US" sz="2800" b="1" dirty="0">
                <a:ea typeface="Calibri"/>
                <a:cs typeface="Times New Roman"/>
              </a:rPr>
              <a:t>, а </a:t>
            </a:r>
            <a:r>
              <a:rPr lang="en-US" sz="2800" b="1" dirty="0" err="1">
                <a:ea typeface="Calibri"/>
                <a:cs typeface="Times New Roman"/>
              </a:rPr>
              <a:t>затим</a:t>
            </a:r>
            <a:r>
              <a:rPr lang="en-US" sz="2800" b="1" dirty="0">
                <a:ea typeface="Calibri"/>
                <a:cs typeface="Times New Roman"/>
              </a:rPr>
              <a:t> и </a:t>
            </a:r>
            <a:r>
              <a:rPr lang="en-US" sz="2800" b="1" dirty="0" err="1">
                <a:ea typeface="Calibri"/>
                <a:cs typeface="Times New Roman"/>
              </a:rPr>
              <a:t>неподесним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методама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контроле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телесне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масе</a:t>
            </a:r>
            <a:r>
              <a:rPr lang="en-US" sz="2800" b="1" dirty="0">
                <a:ea typeface="Calibri"/>
                <a:cs typeface="Times New Roman"/>
              </a:rPr>
              <a:t>. </a:t>
            </a:r>
            <a:r>
              <a:rPr lang="en-US" sz="2800" b="1" dirty="0" err="1">
                <a:ea typeface="Calibri"/>
                <a:cs typeface="Times New Roman"/>
              </a:rPr>
              <a:t>Ове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методе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се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користе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како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би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се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спречило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повећање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телесне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масе</a:t>
            </a:r>
            <a:r>
              <a:rPr lang="en-US" sz="2800" b="1" dirty="0">
                <a:ea typeface="Calibri"/>
                <a:cs typeface="Times New Roman"/>
              </a:rPr>
              <a:t> и </a:t>
            </a:r>
            <a:r>
              <a:rPr lang="en-US" sz="2800" b="1" dirty="0" err="1">
                <a:ea typeface="Calibri"/>
                <a:cs typeface="Times New Roman"/>
              </a:rPr>
              <a:t>подразумевају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најчешће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повраћање</a:t>
            </a:r>
            <a:r>
              <a:rPr lang="en-US" sz="2800" b="1" dirty="0">
                <a:ea typeface="Calibri"/>
                <a:cs typeface="Times New Roman"/>
              </a:rPr>
              <a:t>, </a:t>
            </a:r>
            <a:r>
              <a:rPr lang="en-US" sz="2800" b="1" dirty="0" err="1">
                <a:ea typeface="Calibri"/>
                <a:cs typeface="Times New Roman"/>
              </a:rPr>
              <a:t>али</a:t>
            </a:r>
            <a:r>
              <a:rPr lang="en-US" sz="2800" b="1" dirty="0">
                <a:ea typeface="Calibri"/>
                <a:cs typeface="Times New Roman"/>
              </a:rPr>
              <a:t> и </a:t>
            </a:r>
            <a:r>
              <a:rPr lang="en-US" sz="2800" b="1" dirty="0" err="1">
                <a:ea typeface="Calibri"/>
                <a:cs typeface="Times New Roman"/>
              </a:rPr>
              <a:t>гладовање</a:t>
            </a:r>
            <a:r>
              <a:rPr lang="en-US" sz="2800" b="1" dirty="0">
                <a:ea typeface="Calibri"/>
                <a:cs typeface="Times New Roman"/>
              </a:rPr>
              <a:t>, </a:t>
            </a:r>
            <a:r>
              <a:rPr lang="en-US" sz="2800" b="1" dirty="0" err="1">
                <a:ea typeface="Calibri"/>
                <a:cs typeface="Times New Roman"/>
              </a:rPr>
              <a:t>клистирање</a:t>
            </a:r>
            <a:r>
              <a:rPr lang="en-US" sz="2800" b="1" dirty="0">
                <a:ea typeface="Calibri"/>
                <a:cs typeface="Times New Roman"/>
              </a:rPr>
              <a:t>, </a:t>
            </a:r>
            <a:r>
              <a:rPr lang="en-US" sz="2800" b="1" dirty="0" err="1">
                <a:ea typeface="Calibri"/>
                <a:cs typeface="Times New Roman"/>
              </a:rPr>
              <a:t>злоупотребу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лаксатива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или</a:t>
            </a:r>
            <a:r>
              <a:rPr lang="en-US" sz="2800" b="1" dirty="0">
                <a:ea typeface="Calibri"/>
                <a:cs typeface="Times New Roman"/>
              </a:rPr>
              <a:t> </a:t>
            </a:r>
            <a:r>
              <a:rPr lang="en-US" sz="2800" b="1" dirty="0" err="1">
                <a:ea typeface="Calibri"/>
                <a:cs typeface="Times New Roman"/>
              </a:rPr>
              <a:t>диуретика</a:t>
            </a:r>
            <a:r>
              <a:rPr lang="en-US" sz="2800" b="1" dirty="0">
                <a:ea typeface="Calibri"/>
                <a:cs typeface="Times New Roman"/>
              </a:rPr>
              <a:t>, </a:t>
            </a:r>
            <a:r>
              <a:rPr lang="en-US" sz="2800" b="1" dirty="0" err="1">
                <a:ea typeface="Calibri"/>
                <a:cs typeface="Times New Roman"/>
              </a:rPr>
              <a:t>компулзивно</a:t>
            </a:r>
            <a:r>
              <a:rPr lang="en-US" sz="2800" b="1" dirty="0">
                <a:ea typeface="Calibri"/>
                <a:cs typeface="Times New Roman"/>
              </a:rPr>
              <a:t> (</a:t>
            </a:r>
            <a:r>
              <a:rPr lang="en-US" sz="2800" b="1" dirty="0" err="1">
                <a:ea typeface="Calibri"/>
                <a:cs typeface="Times New Roman"/>
              </a:rPr>
              <a:t>присилно</a:t>
            </a:r>
            <a:r>
              <a:rPr lang="en-US" sz="2800" b="1" dirty="0">
                <a:ea typeface="Calibri"/>
                <a:cs typeface="Times New Roman"/>
              </a:rPr>
              <a:t>) </a:t>
            </a:r>
            <a:r>
              <a:rPr lang="en-US" sz="2800" b="1" dirty="0" err="1">
                <a:ea typeface="Calibri"/>
                <a:cs typeface="Times New Roman"/>
              </a:rPr>
              <a:t>вежбање</a:t>
            </a:r>
            <a:r>
              <a:rPr lang="en-US" sz="2800" b="1" dirty="0">
                <a:ea typeface="Calibri"/>
                <a:cs typeface="Times New Roman"/>
              </a:rPr>
              <a:t>.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51203" name="Text Box 4"/>
          <p:cNvSpPr txBox="1">
            <a:spLocks noChangeArrowheads="1"/>
          </p:cNvSpPr>
          <p:nvPr/>
        </p:nvSpPr>
        <p:spPr bwMode="auto">
          <a:xfrm>
            <a:off x="1258888" y="765175"/>
            <a:ext cx="43926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sr-Cyrl-CS" sz="3200" b="1" dirty="0"/>
              <a:t>Bulimia nervosa</a:t>
            </a:r>
            <a:endParaRPr lang="sr-Latn-RS" sz="3200" dirty="0"/>
          </a:p>
        </p:txBody>
      </p:sp>
    </p:spTree>
    <p:extLst>
      <p:ext uri="{BB962C8B-B14F-4D97-AF65-F5344CB8AC3E}">
        <p14:creationId xmlns:p14="http://schemas.microsoft.com/office/powerpoint/2010/main" xmlns="" val="40318290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980728"/>
            <a:ext cx="7566025" cy="411480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endParaRPr lang="en-US" sz="2800" b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marL="0" indent="0" algn="just">
              <a:lnSpc>
                <a:spcPct val="80000"/>
              </a:lnSpc>
              <a:buClr>
                <a:schemeClr val="hlink"/>
              </a:buClr>
              <a:buNone/>
            </a:pPr>
            <a:r>
              <a:rPr lang="sr-Cyrl-CS" sz="2800" b="1" dirty="0" smtClean="0">
                <a:latin typeface="Times New Roman" pitchFamily="18" charset="0"/>
              </a:rPr>
              <a:t>Реч</a:t>
            </a:r>
            <a:r>
              <a:rPr lang="en-US" b="1" dirty="0" smtClean="0">
                <a:latin typeface="Times New Roman" pitchFamily="18" charset="0"/>
              </a:rPr>
              <a:t> </a:t>
            </a:r>
            <a:r>
              <a:rPr lang="sr-Cyrl-CS" sz="2800" b="1" dirty="0"/>
              <a:t>Bulimia </a:t>
            </a:r>
            <a:r>
              <a:rPr lang="sr-Cyrl-CS" sz="2800" b="1" dirty="0" smtClean="0">
                <a:latin typeface="Times New Roman" pitchFamily="18" charset="0"/>
              </a:rPr>
              <a:t>потиче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од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грчких</a:t>
            </a:r>
            <a:r>
              <a:rPr lang="en-US" sz="2800" b="1" dirty="0" smtClean="0">
                <a:latin typeface="Times New Roman" pitchFamily="18" charset="0"/>
              </a:rPr>
              <a:t> (</a:t>
            </a:r>
            <a:r>
              <a:rPr lang="sr-Cyrl-CS" sz="2800" b="1" dirty="0" smtClean="0">
                <a:latin typeface="Times New Roman" pitchFamily="18" charset="0"/>
              </a:rPr>
              <a:t>латинских</a:t>
            </a:r>
            <a:r>
              <a:rPr lang="en-US" sz="2800" b="1" dirty="0" smtClean="0">
                <a:latin typeface="Times New Roman" pitchFamily="18" charset="0"/>
              </a:rPr>
              <a:t>) </a:t>
            </a:r>
            <a:r>
              <a:rPr lang="sr-Cyrl-CS" sz="2800" b="1" dirty="0" smtClean="0">
                <a:latin typeface="Times New Roman" pitchFamily="18" charset="0"/>
              </a:rPr>
              <a:t>речи</a:t>
            </a:r>
            <a:r>
              <a:rPr lang="en-US" b="1" dirty="0" smtClean="0"/>
              <a:t> β</a:t>
            </a:r>
            <a:r>
              <a:rPr lang="en-US" b="1" dirty="0" err="1" smtClean="0"/>
              <a:t>ους</a:t>
            </a:r>
            <a:r>
              <a:rPr lang="en-US" b="1" dirty="0" smtClean="0"/>
              <a:t> (</a:t>
            </a:r>
            <a:r>
              <a:rPr lang="sr-Cyrl-CS" b="1" dirty="0" smtClean="0"/>
              <a:t>боус</a:t>
            </a:r>
            <a:r>
              <a:rPr lang="en-US" b="1" dirty="0" smtClean="0"/>
              <a:t>)</a:t>
            </a:r>
            <a:r>
              <a:rPr lang="en-US" sz="2800" b="1" dirty="0" smtClean="0">
                <a:latin typeface="Times New Roman" pitchFamily="18" charset="0"/>
              </a:rPr>
              <a:t>-</a:t>
            </a:r>
            <a:r>
              <a:rPr lang="sr-Cyrl-CS" sz="2800" b="1" dirty="0" smtClean="0">
                <a:latin typeface="Times New Roman" pitchFamily="18" charset="0"/>
              </a:rPr>
              <a:t>бик</a:t>
            </a:r>
            <a:r>
              <a:rPr lang="en-US" b="1" dirty="0" smtClean="0"/>
              <a:t> </a:t>
            </a:r>
            <a:r>
              <a:rPr lang="sr-Cyrl-CS" sz="2800" b="1" dirty="0" smtClean="0">
                <a:latin typeface="Times New Roman" pitchFamily="18" charset="0"/>
              </a:rPr>
              <a:t>и</a:t>
            </a:r>
            <a:r>
              <a:rPr lang="en-US" b="1" dirty="0" smtClean="0"/>
              <a:t> </a:t>
            </a:r>
            <a:r>
              <a:rPr lang="en-US" b="1" dirty="0" err="1" smtClean="0"/>
              <a:t>λῑμος</a:t>
            </a:r>
            <a:r>
              <a:rPr lang="en-US" b="1" dirty="0" smtClean="0"/>
              <a:t> (</a:t>
            </a:r>
            <a:r>
              <a:rPr lang="sr-Cyrl-CS" b="1" dirty="0" smtClean="0"/>
              <a:t>л</a:t>
            </a:r>
            <a:r>
              <a:rPr lang="en-US" b="1" dirty="0" smtClean="0"/>
              <a:t>ī</a:t>
            </a:r>
            <a:r>
              <a:rPr lang="sr-Cyrl-CS" b="1" dirty="0" smtClean="0"/>
              <a:t>мос</a:t>
            </a:r>
            <a:r>
              <a:rPr lang="en-US" b="1" dirty="0" smtClean="0"/>
              <a:t>)</a:t>
            </a:r>
            <a:r>
              <a:rPr lang="en-US" sz="2800" b="1" dirty="0" smtClean="0">
                <a:latin typeface="Times New Roman" pitchFamily="18" charset="0"/>
              </a:rPr>
              <a:t>-</a:t>
            </a:r>
            <a:r>
              <a:rPr lang="sr-Cyrl-CS" sz="2800" b="1" dirty="0" smtClean="0">
                <a:latin typeface="Times New Roman" pitchFamily="18" charset="0"/>
              </a:rPr>
              <a:t>глад</a:t>
            </a:r>
            <a:r>
              <a:rPr lang="en-US" b="1" dirty="0" smtClean="0"/>
              <a:t>.</a:t>
            </a:r>
          </a:p>
          <a:p>
            <a:pPr algn="just">
              <a:lnSpc>
                <a:spcPct val="80000"/>
              </a:lnSpc>
              <a:buClr>
                <a:schemeClr val="hlink"/>
              </a:buClr>
              <a:buFont typeface="Wingdings" pitchFamily="2" charset="2"/>
              <a:buNone/>
            </a:pPr>
            <a:r>
              <a:rPr lang="en-US" b="1" dirty="0" smtClean="0"/>
              <a:t> </a:t>
            </a:r>
            <a:endParaRPr lang="sr-Latn-CS" b="1" dirty="0" smtClean="0"/>
          </a:p>
          <a:p>
            <a:pPr marL="0" indent="0" algn="just">
              <a:lnSpc>
                <a:spcPct val="80000"/>
              </a:lnSpc>
              <a:buClr>
                <a:schemeClr val="hlink"/>
              </a:buClr>
              <a:buNone/>
            </a:pPr>
            <a:r>
              <a:rPr lang="sr-Cyrl-CS" sz="2800" b="1" dirty="0" smtClean="0">
                <a:latin typeface="Times New Roman" pitchFamily="18" charset="0"/>
              </a:rPr>
              <a:t>Булимија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је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по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први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пут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описана</a:t>
            </a:r>
            <a:r>
              <a:rPr lang="en-US" sz="2800" b="1" dirty="0" smtClean="0">
                <a:latin typeface="Times New Roman" pitchFamily="18" charset="0"/>
              </a:rPr>
              <a:t> 1977. </a:t>
            </a:r>
            <a:r>
              <a:rPr lang="sr-Cyrl-CS" sz="2800" b="1" dirty="0" smtClean="0">
                <a:latin typeface="Times New Roman" pitchFamily="18" charset="0"/>
              </a:rPr>
              <a:t>године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од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стране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</a:rPr>
              <a:t>dr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/>
              <a:t>Gerald </a:t>
            </a:r>
            <a:r>
              <a:rPr lang="sr-Cyrl-CS" sz="2800" b="1" dirty="0" smtClean="0"/>
              <a:t>Russell</a:t>
            </a:r>
            <a:r>
              <a:rPr lang="en-US" sz="2800" b="1" dirty="0" smtClean="0">
                <a:latin typeface="Times New Roman" pitchFamily="18" charset="0"/>
              </a:rPr>
              <a:t>-</a:t>
            </a:r>
            <a:r>
              <a:rPr lang="sr-Cyrl-CS" sz="2800" b="1" dirty="0" smtClean="0">
                <a:latin typeface="Times New Roman" pitchFamily="18" charset="0"/>
              </a:rPr>
              <a:t>а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из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Лондона</a:t>
            </a:r>
            <a:r>
              <a:rPr lang="en-US" sz="2800" b="1" dirty="0" smtClean="0">
                <a:latin typeface="Times New Roman" pitchFamily="18" charset="0"/>
              </a:rPr>
              <a:t>.</a:t>
            </a:r>
          </a:p>
          <a:p>
            <a:pPr algn="just">
              <a:lnSpc>
                <a:spcPct val="80000"/>
              </a:lnSpc>
              <a:buClr>
                <a:schemeClr val="hlink"/>
              </a:buClr>
              <a:buFont typeface="Wingdings" pitchFamily="2" charset="2"/>
              <a:buNone/>
            </a:pPr>
            <a:r>
              <a:rPr lang="en-US" sz="2800" b="1" dirty="0" smtClean="0">
                <a:latin typeface="Times New Roman" pitchFamily="18" charset="0"/>
              </a:rPr>
              <a:t> </a:t>
            </a:r>
            <a:endParaRPr lang="sr-Latn-CS" sz="2800" b="1" dirty="0" smtClean="0">
              <a:latin typeface="Times New Roman" pitchFamily="18" charset="0"/>
            </a:endParaRPr>
          </a:p>
          <a:p>
            <a:pPr marL="0" indent="0" algn="just">
              <a:lnSpc>
                <a:spcPct val="80000"/>
              </a:lnSpc>
              <a:buClr>
                <a:schemeClr val="hlink"/>
              </a:buClr>
              <a:buNone/>
            </a:pPr>
            <a:r>
              <a:rPr lang="en-US" sz="2800" b="1" dirty="0" smtClean="0">
                <a:latin typeface="Times New Roman" pitchFamily="18" charset="0"/>
              </a:rPr>
              <a:t>1980. </a:t>
            </a:r>
            <a:r>
              <a:rPr lang="sr-Cyrl-CS" sz="2800" b="1" dirty="0" smtClean="0">
                <a:latin typeface="Times New Roman" pitchFamily="18" charset="0"/>
              </a:rPr>
              <a:t>године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Америчко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удружење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психијатара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ју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је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признало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као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самостални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поремећај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исхране</a:t>
            </a:r>
            <a:r>
              <a:rPr lang="en-US" sz="2800" b="1" dirty="0" smtClean="0">
                <a:latin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15660939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549275"/>
            <a:ext cx="5184775" cy="695325"/>
          </a:xfrm>
        </p:spPr>
        <p:txBody>
          <a:bodyPr>
            <a:normAutofit fontScale="90000"/>
          </a:bodyPr>
          <a:lstStyle/>
          <a:p>
            <a:r>
              <a:rPr lang="sr-Cyrl-CS" b="1" smtClean="0">
                <a:latin typeface="Times New Roman" pitchFamily="18" charset="0"/>
              </a:rPr>
              <a:t>РИЗИЧНЕ</a:t>
            </a:r>
            <a:r>
              <a:rPr lang="sr-Latn-CS" b="1" smtClean="0">
                <a:latin typeface="Times New Roman" pitchFamily="18" charset="0"/>
              </a:rPr>
              <a:t> </a:t>
            </a:r>
            <a:r>
              <a:rPr lang="sr-Cyrl-CS" b="1" smtClean="0">
                <a:latin typeface="Times New Roman" pitchFamily="18" charset="0"/>
              </a:rPr>
              <a:t>ГРУПЕ</a:t>
            </a:r>
            <a:endParaRPr lang="en-US" b="1" smtClean="0">
              <a:latin typeface="Times New Roman" pitchFamily="18" charset="0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Clr>
                <a:schemeClr val="hlink"/>
              </a:buClr>
              <a:buNone/>
            </a:pPr>
            <a:r>
              <a:rPr lang="sr-Cyrl-CS" sz="2800" b="1" dirty="0" smtClean="0">
                <a:latin typeface="Times New Roman" pitchFamily="18" charset="0"/>
              </a:rPr>
              <a:t>Особе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од</a:t>
            </a:r>
            <a:r>
              <a:rPr lang="en-US" sz="2800" b="1" dirty="0" smtClean="0">
                <a:latin typeface="Times New Roman" pitchFamily="18" charset="0"/>
              </a:rPr>
              <a:t> 10 </a:t>
            </a:r>
            <a:r>
              <a:rPr lang="sr-Cyrl-CS" sz="2800" b="1" dirty="0" smtClean="0">
                <a:latin typeface="Times New Roman" pitchFamily="18" charset="0"/>
              </a:rPr>
              <a:t>до</a:t>
            </a:r>
            <a:r>
              <a:rPr lang="en-US" sz="2800" b="1" dirty="0" smtClean="0">
                <a:latin typeface="Times New Roman" pitchFamily="18" charset="0"/>
              </a:rPr>
              <a:t> 25 </a:t>
            </a:r>
            <a:r>
              <a:rPr lang="sr-Cyrl-CS" sz="2800" b="1" dirty="0" smtClean="0">
                <a:latin typeface="Times New Roman" pitchFamily="18" charset="0"/>
              </a:rPr>
              <a:t>године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старости</a:t>
            </a:r>
            <a:endParaRPr lang="en-US" sz="2800" b="1" dirty="0" smtClean="0">
              <a:latin typeface="Times New Roman" pitchFamily="18" charset="0"/>
            </a:endParaRPr>
          </a:p>
          <a:p>
            <a:pPr marL="0" indent="0" algn="just">
              <a:buClr>
                <a:schemeClr val="hlink"/>
              </a:buClr>
              <a:buNone/>
            </a:pPr>
            <a:r>
              <a:rPr lang="sr-Cyrl-CS" sz="2800" b="1" dirty="0" smtClean="0">
                <a:latin typeface="Times New Roman" pitchFamily="18" charset="0"/>
              </a:rPr>
              <a:t>Особе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са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историјом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болести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од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анорексије</a:t>
            </a:r>
            <a:endParaRPr lang="en-US" sz="2800" b="1" dirty="0" smtClean="0">
              <a:latin typeface="Times New Roman" pitchFamily="18" charset="0"/>
            </a:endParaRPr>
          </a:p>
          <a:p>
            <a:pPr marL="0" indent="0" algn="just">
              <a:buClr>
                <a:schemeClr val="hlink"/>
              </a:buClr>
              <a:buNone/>
            </a:pPr>
            <a:r>
              <a:rPr lang="sr-Cyrl-CS" sz="2800" b="1" dirty="0" smtClean="0">
                <a:latin typeface="Times New Roman" pitchFamily="18" charset="0"/>
              </a:rPr>
              <a:t>Атлете</a:t>
            </a:r>
            <a:r>
              <a:rPr lang="en-US" sz="2800" b="1" dirty="0" smtClean="0">
                <a:latin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</a:rPr>
              <a:t>особе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које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се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баве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гимнастиком</a:t>
            </a:r>
            <a:r>
              <a:rPr lang="en-US" sz="2800" b="1" dirty="0" smtClean="0">
                <a:latin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</a:rPr>
              <a:t>маратоном</a:t>
            </a:r>
            <a:r>
              <a:rPr lang="en-US" sz="2800" b="1" dirty="0" smtClean="0">
                <a:latin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</a:rPr>
              <a:t>манекенством</a:t>
            </a:r>
            <a:endParaRPr lang="en-US" sz="2800" b="1" dirty="0" smtClean="0">
              <a:latin typeface="Times New Roman" pitchFamily="18" charset="0"/>
            </a:endParaRPr>
          </a:p>
          <a:p>
            <a:pPr marL="0" indent="0" algn="just">
              <a:buClr>
                <a:schemeClr val="hlink"/>
              </a:buClr>
              <a:buNone/>
            </a:pPr>
            <a:r>
              <a:rPr lang="sr-Cyrl-CS" sz="2800" b="1" dirty="0" smtClean="0">
                <a:latin typeface="Times New Roman" pitchFamily="18" charset="0"/>
              </a:rPr>
              <a:t>Особе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које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су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преживеле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сексуално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злостављање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у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детињству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или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као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одрасли</a:t>
            </a:r>
            <a:endParaRPr lang="en-US" sz="2800" b="1" dirty="0" smtClean="0">
              <a:latin typeface="Times New Roman" pitchFamily="18" charset="0"/>
            </a:endParaRPr>
          </a:p>
          <a:p>
            <a:pPr marL="0" indent="0" algn="just">
              <a:buClr>
                <a:schemeClr val="hlink"/>
              </a:buClr>
              <a:buNone/>
            </a:pPr>
            <a:r>
              <a:rPr lang="en-US" sz="2800" b="1" dirty="0" smtClean="0">
                <a:latin typeface="Times New Roman" pitchFamily="18" charset="0"/>
              </a:rPr>
              <a:t>"</a:t>
            </a:r>
            <a:r>
              <a:rPr lang="sr-Cyrl-CS" sz="2800" b="1" dirty="0" smtClean="0">
                <a:latin typeface="Times New Roman" pitchFamily="18" charset="0"/>
              </a:rPr>
              <a:t>Перфекционисти</a:t>
            </a:r>
            <a:r>
              <a:rPr lang="en-US" sz="2800" b="1" dirty="0" smtClean="0">
                <a:latin typeface="Times New Roman" pitchFamily="18" charset="0"/>
              </a:rPr>
              <a:t>"</a:t>
            </a:r>
          </a:p>
          <a:p>
            <a:pPr marL="0" indent="0" algn="just">
              <a:buClr>
                <a:schemeClr val="hlink"/>
              </a:buClr>
              <a:buNone/>
            </a:pP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Особе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позициониране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високо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на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социо</a:t>
            </a:r>
            <a:r>
              <a:rPr lang="sr-Latn-CS" sz="2800" b="1" dirty="0" smtClean="0">
                <a:latin typeface="Times New Roman" pitchFamily="18" charset="0"/>
              </a:rPr>
              <a:t>-</a:t>
            </a:r>
            <a:r>
              <a:rPr lang="sr-Cyrl-CS" sz="2800" b="1" dirty="0" smtClean="0">
                <a:latin typeface="Times New Roman" pitchFamily="18" charset="0"/>
              </a:rPr>
              <a:t>економској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скали</a:t>
            </a:r>
            <a:endParaRPr lang="en-US" sz="2800" b="1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70139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237412" cy="1462087"/>
          </a:xfrm>
        </p:spPr>
        <p:txBody>
          <a:bodyPr/>
          <a:lstStyle/>
          <a:p>
            <a:r>
              <a:rPr lang="sr-Cyrl-CS" sz="3200" b="1" dirty="0" smtClean="0">
                <a:latin typeface="Times New Roman" pitchFamily="18" charset="0"/>
              </a:rPr>
              <a:t>ЗНАЦИ</a:t>
            </a:r>
            <a:r>
              <a:rPr lang="en-US" sz="3200" b="1" dirty="0" smtClean="0">
                <a:latin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</a:rPr>
              <a:t>КОЈИ</a:t>
            </a:r>
            <a:r>
              <a:rPr lang="en-US" sz="3200" b="1" dirty="0" smtClean="0">
                <a:latin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</a:rPr>
              <a:t>УКАЗУЈУ</a:t>
            </a:r>
            <a:r>
              <a:rPr lang="en-US" sz="3200" b="1" dirty="0" smtClean="0">
                <a:latin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</a:rPr>
              <a:t>НА</a:t>
            </a:r>
            <a:r>
              <a:rPr lang="en-US" sz="3200" b="1" dirty="0" smtClean="0">
                <a:latin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</a:rPr>
              <a:t>ЧЕСТО</a:t>
            </a:r>
            <a:r>
              <a:rPr lang="en-US" sz="3200" b="1" dirty="0" smtClean="0">
                <a:latin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</a:rPr>
              <a:t>ИЛИ</a:t>
            </a:r>
            <a:r>
              <a:rPr lang="en-US" sz="3200" b="1" dirty="0" smtClean="0">
                <a:latin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</a:rPr>
              <a:t>СКОРО</a:t>
            </a:r>
            <a:r>
              <a:rPr lang="en-US" sz="3200" b="1" dirty="0" smtClean="0">
                <a:latin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</a:rPr>
              <a:t>ПОВРАЋАЊЕ</a:t>
            </a:r>
            <a:r>
              <a:rPr lang="en-US" sz="3200" b="1" dirty="0" smtClean="0">
                <a:latin typeface="Times New Roman" pitchFamily="18" charset="0"/>
              </a:rPr>
              <a:t> 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20775" y="2420938"/>
            <a:ext cx="7772400" cy="4114800"/>
          </a:xfrm>
        </p:spPr>
        <p:txBody>
          <a:bodyPr/>
          <a:lstStyle/>
          <a:p>
            <a:pPr marL="0" indent="0" algn="just">
              <a:buClr>
                <a:schemeClr val="hlink"/>
              </a:buClr>
              <a:buNone/>
            </a:pPr>
            <a:r>
              <a:rPr lang="sr-Cyrl-CS" sz="2800" b="1" dirty="0" smtClean="0">
                <a:latin typeface="Times New Roman" pitchFamily="18" charset="0"/>
              </a:rPr>
              <a:t>Набрекнути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образи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или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вилични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регион</a:t>
            </a:r>
            <a:endParaRPr lang="en-US" sz="2800" b="1" dirty="0" smtClean="0">
              <a:latin typeface="Times New Roman" pitchFamily="18" charset="0"/>
            </a:endParaRPr>
          </a:p>
          <a:p>
            <a:pPr marL="0" indent="0" algn="just">
              <a:buClr>
                <a:schemeClr val="hlink"/>
              </a:buClr>
              <a:buNone/>
            </a:pPr>
            <a:endParaRPr lang="en-US" sz="1400" b="1" dirty="0" smtClean="0">
              <a:latin typeface="Times New Roman" pitchFamily="18" charset="0"/>
            </a:endParaRPr>
          </a:p>
          <a:p>
            <a:pPr marL="0" indent="0" algn="just">
              <a:buClr>
                <a:schemeClr val="hlink"/>
              </a:buClr>
              <a:buNone/>
            </a:pPr>
            <a:r>
              <a:rPr lang="sr-Cyrl-CS" sz="2800" b="1" dirty="0" smtClean="0">
                <a:latin typeface="Times New Roman" pitchFamily="18" charset="0"/>
              </a:rPr>
              <a:t>Жуљеви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или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огреботине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на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зглобу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шаке</a:t>
            </a:r>
            <a:r>
              <a:rPr lang="en-US" sz="2800" b="1" dirty="0" smtClean="0">
                <a:latin typeface="Times New Roman" pitchFamily="18" charset="0"/>
              </a:rPr>
              <a:t> (</a:t>
            </a:r>
            <a:r>
              <a:rPr lang="sr-Cyrl-CS" sz="2800" b="1" dirty="0" smtClean="0">
                <a:latin typeface="Times New Roman" pitchFamily="18" charset="0"/>
              </a:rPr>
              <a:t>ако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се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употребљавају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прсти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у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сврху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индукције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повраћања</a:t>
            </a:r>
            <a:r>
              <a:rPr lang="en-US" sz="2800" b="1" dirty="0" smtClean="0">
                <a:latin typeface="Times New Roman" pitchFamily="18" charset="0"/>
              </a:rPr>
              <a:t>).</a:t>
            </a:r>
          </a:p>
          <a:p>
            <a:pPr marL="0" indent="0" algn="just">
              <a:buClr>
                <a:schemeClr val="hlink"/>
              </a:buClr>
              <a:buNone/>
            </a:pPr>
            <a:endParaRPr lang="en-US" sz="1400" b="1" dirty="0" smtClean="0">
              <a:latin typeface="Times New Roman" pitchFamily="18" charset="0"/>
            </a:endParaRPr>
          </a:p>
          <a:p>
            <a:pPr marL="0" indent="0" algn="just">
              <a:buClr>
                <a:schemeClr val="hlink"/>
              </a:buClr>
              <a:buNone/>
            </a:pPr>
            <a:r>
              <a:rPr lang="sr-Cyrl-CS" sz="2800" b="1" dirty="0" smtClean="0">
                <a:latin typeface="Times New Roman" pitchFamily="18" charset="0"/>
              </a:rPr>
              <a:t>Зуби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који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изгледају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стално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чисти</a:t>
            </a:r>
            <a:endParaRPr lang="en-US" sz="2800" b="1" dirty="0" smtClean="0">
              <a:latin typeface="Times New Roman" pitchFamily="18" charset="0"/>
            </a:endParaRPr>
          </a:p>
          <a:p>
            <a:pPr marL="0" indent="0" algn="just">
              <a:buClr>
                <a:schemeClr val="hlink"/>
              </a:buClr>
              <a:buNone/>
            </a:pPr>
            <a:endParaRPr lang="en-US" sz="1400" b="1" dirty="0" smtClean="0">
              <a:latin typeface="Times New Roman" pitchFamily="18" charset="0"/>
            </a:endParaRPr>
          </a:p>
          <a:p>
            <a:pPr marL="0" indent="0" algn="just">
              <a:buClr>
                <a:schemeClr val="hlink"/>
              </a:buClr>
              <a:buNone/>
            </a:pPr>
            <a:r>
              <a:rPr lang="sr-Cyrl-CS" sz="2800" b="1" dirty="0" smtClean="0">
                <a:latin typeface="Times New Roman" pitchFamily="18" charset="0"/>
              </a:rPr>
              <a:t>Изражени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крвни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судови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</a:rPr>
              <a:t>ока</a:t>
            </a:r>
            <a:endParaRPr lang="en-US" sz="2800" b="1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2521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836613"/>
            <a:ext cx="5256213" cy="623887"/>
          </a:xfrm>
        </p:spPr>
        <p:txBody>
          <a:bodyPr>
            <a:normAutofit fontScale="90000"/>
          </a:bodyPr>
          <a:lstStyle/>
          <a:p>
            <a:r>
              <a:rPr lang="sr-Cyrl-CS" sz="3200" b="1" smtClean="0">
                <a:latin typeface="Times New Roman" pitchFamily="18" charset="0"/>
              </a:rPr>
              <a:t>КАКО</a:t>
            </a:r>
            <a:r>
              <a:rPr lang="sr-Latn-CS" sz="3200" b="1" smtClean="0">
                <a:latin typeface="Times New Roman" pitchFamily="18" charset="0"/>
              </a:rPr>
              <a:t> </a:t>
            </a:r>
            <a:r>
              <a:rPr lang="sr-Cyrl-CS" sz="3200" b="1" smtClean="0">
                <a:latin typeface="Times New Roman" pitchFamily="18" charset="0"/>
              </a:rPr>
              <a:t>БУЛИМИЈА</a:t>
            </a:r>
            <a:r>
              <a:rPr lang="sr-Latn-CS" sz="3200" b="1" smtClean="0">
                <a:latin typeface="Times New Roman" pitchFamily="18" charset="0"/>
              </a:rPr>
              <a:t> </a:t>
            </a:r>
            <a:r>
              <a:rPr lang="sr-Cyrl-CS" sz="3200" b="1" smtClean="0">
                <a:latin typeface="Times New Roman" pitchFamily="18" charset="0"/>
              </a:rPr>
              <a:t>УТИЧЕ</a:t>
            </a:r>
            <a:r>
              <a:rPr lang="sr-Latn-CS" sz="3200" b="1" smtClean="0">
                <a:latin typeface="Times New Roman" pitchFamily="18" charset="0"/>
              </a:rPr>
              <a:t> </a:t>
            </a:r>
            <a:r>
              <a:rPr lang="sr-Cyrl-CS" sz="3200" b="1" smtClean="0">
                <a:latin typeface="Times New Roman" pitchFamily="18" charset="0"/>
              </a:rPr>
              <a:t>НА</a:t>
            </a:r>
            <a:r>
              <a:rPr lang="sr-Latn-CS" sz="3200" b="1" smtClean="0">
                <a:latin typeface="Times New Roman" pitchFamily="18" charset="0"/>
              </a:rPr>
              <a:t> </a:t>
            </a:r>
            <a:r>
              <a:rPr lang="sr-Cyrl-CS" sz="3200" b="1" smtClean="0">
                <a:latin typeface="Times New Roman" pitchFamily="18" charset="0"/>
              </a:rPr>
              <a:t>ОРГАНИЗАМ</a:t>
            </a:r>
            <a:endParaRPr lang="en-US" sz="3200" b="1" smtClean="0">
              <a:latin typeface="Times New Roman" pitchFamily="18" charset="0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2338388"/>
            <a:ext cx="7772400" cy="4114800"/>
          </a:xfrm>
        </p:spPr>
        <p:txBody>
          <a:bodyPr/>
          <a:lstStyle/>
          <a:p>
            <a:pPr marL="0" indent="0">
              <a:buClr>
                <a:schemeClr val="hlink"/>
              </a:buClr>
              <a:buNone/>
            </a:pPr>
            <a:r>
              <a:rPr lang="sr-Cyrl-CS" sz="2400" b="1" dirty="0" smtClean="0">
                <a:latin typeface="Times New Roman" pitchFamily="18" charset="0"/>
              </a:rPr>
              <a:t>Малнутриција</a:t>
            </a:r>
            <a:endParaRPr lang="en-US" sz="2400" b="1" dirty="0" smtClean="0">
              <a:latin typeface="Times New Roman" pitchFamily="18" charset="0"/>
            </a:endParaRPr>
          </a:p>
          <a:p>
            <a:pPr marL="0" indent="0">
              <a:buClr>
                <a:schemeClr val="hlink"/>
              </a:buClr>
              <a:buNone/>
            </a:pPr>
            <a:r>
              <a:rPr lang="sr-Cyrl-CS" sz="2400" b="1" dirty="0" smtClean="0">
                <a:latin typeface="Times New Roman" pitchFamily="18" charset="0"/>
              </a:rPr>
              <a:t>Дехидратација</a:t>
            </a:r>
            <a:endParaRPr lang="en-US" sz="2400" b="1" dirty="0" smtClean="0">
              <a:latin typeface="Times New Roman" pitchFamily="18" charset="0"/>
            </a:endParaRPr>
          </a:p>
          <a:p>
            <a:pPr marL="0" indent="0">
              <a:buClr>
                <a:schemeClr val="hlink"/>
              </a:buClr>
              <a:buNone/>
            </a:pPr>
            <a:r>
              <a:rPr lang="sr-Cyrl-CS" sz="2400" b="1" dirty="0" smtClean="0">
                <a:latin typeface="Times New Roman" pitchFamily="18" charset="0"/>
              </a:rPr>
              <a:t>Електролитни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дисбаланс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sr-Latn-CS" sz="2400" b="1" dirty="0" smtClean="0">
                <a:latin typeface="Times New Roman" pitchFamily="18" charset="0"/>
              </a:rPr>
              <a:t>(</a:t>
            </a:r>
            <a:r>
              <a:rPr lang="sr-Cyrl-CS" sz="2400" b="1" dirty="0" smtClean="0">
                <a:latin typeface="Times New Roman" pitchFamily="18" charset="0"/>
              </a:rPr>
              <a:t>срчани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застој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или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шлог</a:t>
            </a:r>
            <a:r>
              <a:rPr lang="sr-Latn-CS" sz="2400" b="1" dirty="0" smtClean="0">
                <a:latin typeface="Times New Roman" pitchFamily="18" charset="0"/>
              </a:rPr>
              <a:t>)</a:t>
            </a:r>
            <a:endParaRPr lang="en-US" sz="2400" b="1" dirty="0" smtClean="0">
              <a:latin typeface="Times New Roman" pitchFamily="18" charset="0"/>
            </a:endParaRPr>
          </a:p>
          <a:p>
            <a:pPr marL="0" indent="0">
              <a:buClr>
                <a:schemeClr val="hlink"/>
              </a:buClr>
              <a:buNone/>
            </a:pPr>
            <a:r>
              <a:rPr lang="sr-Cyrl-CS" sz="2400" b="1" dirty="0" smtClean="0">
                <a:latin typeface="Times New Roman" pitchFamily="18" charset="0"/>
              </a:rPr>
              <a:t>Дефицит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витамина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и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минерала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у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организму</a:t>
            </a:r>
            <a:endParaRPr lang="sr-Latn-CS" sz="2400" b="1" dirty="0" smtClean="0">
              <a:latin typeface="Times New Roman" pitchFamily="18" charset="0"/>
            </a:endParaRPr>
          </a:p>
          <a:p>
            <a:pPr marL="0" indent="0">
              <a:buClr>
                <a:schemeClr val="hlink"/>
              </a:buClr>
              <a:buNone/>
            </a:pPr>
            <a:r>
              <a:rPr lang="sr-Cyrl-CS" sz="2400" b="1" dirty="0" smtClean="0">
                <a:latin typeface="Times New Roman" pitchFamily="18" charset="0"/>
              </a:rPr>
              <a:t>Оток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лица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и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образа</a:t>
            </a:r>
            <a:r>
              <a:rPr lang="sr-Latn-CS" sz="2400" b="1" dirty="0" smtClean="0">
                <a:latin typeface="Times New Roman" pitchFamily="18" charset="0"/>
              </a:rPr>
              <a:t>, </a:t>
            </a:r>
            <a:r>
              <a:rPr lang="sr-Cyrl-CS" sz="2400" b="1" dirty="0" smtClean="0">
                <a:latin typeface="Times New Roman" pitchFamily="18" charset="0"/>
              </a:rPr>
              <a:t>поготово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доњих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очних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капака</a:t>
            </a:r>
            <a:r>
              <a:rPr lang="sr-Latn-CS" sz="2400" b="1" dirty="0" smtClean="0">
                <a:latin typeface="Times New Roman" pitchFamily="18" charset="0"/>
              </a:rPr>
              <a:t>, (</a:t>
            </a:r>
            <a:r>
              <a:rPr lang="sr-Cyrl-CS" sz="2400" b="1" dirty="0" smtClean="0">
                <a:latin typeface="Times New Roman" pitchFamily="18" charset="0"/>
              </a:rPr>
              <a:t>повећан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притисак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услед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повраћања</a:t>
            </a:r>
            <a:r>
              <a:rPr lang="sr-Latn-CS" sz="2400" b="1" dirty="0" smtClean="0">
                <a:latin typeface="Times New Roman" pitchFamily="18" charset="0"/>
              </a:rPr>
              <a:t>), </a:t>
            </a:r>
            <a:r>
              <a:rPr lang="sr-Cyrl-CS" sz="2400" b="1" dirty="0" smtClean="0">
                <a:latin typeface="Times New Roman" pitchFamily="18" charset="0"/>
              </a:rPr>
              <a:t>пурпура</a:t>
            </a:r>
            <a:endParaRPr lang="sr-Latn-CS" sz="2400" b="1" dirty="0" smtClean="0">
              <a:latin typeface="Times New Roman" pitchFamily="18" charset="0"/>
            </a:endParaRPr>
          </a:p>
          <a:p>
            <a:pPr marL="0" indent="0">
              <a:buClr>
                <a:schemeClr val="hlink"/>
              </a:buClr>
              <a:buNone/>
            </a:pPr>
            <a:r>
              <a:rPr lang="sr-Cyrl-CS" sz="2400" b="1" dirty="0" smtClean="0">
                <a:latin typeface="Times New Roman" pitchFamily="18" charset="0"/>
              </a:rPr>
              <a:t>Обољења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зуба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и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десни</a:t>
            </a:r>
            <a:r>
              <a:rPr lang="en-US" sz="2400" b="1" dirty="0" smtClean="0">
                <a:latin typeface="Times New Roman" pitchFamily="18" charset="0"/>
              </a:rPr>
              <a:t>, </a:t>
            </a:r>
            <a:r>
              <a:rPr lang="sr-Cyrl-CS" sz="2400" b="1" dirty="0" smtClean="0">
                <a:latin typeface="Times New Roman" pitchFamily="18" charset="0"/>
              </a:rPr>
              <a:t>ерозије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зубне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глеђи</a:t>
            </a:r>
            <a:endParaRPr lang="en-US" sz="2400" b="1" dirty="0" smtClean="0">
              <a:latin typeface="Times New Roman" pitchFamily="18" charset="0"/>
            </a:endParaRPr>
          </a:p>
          <a:p>
            <a:pPr marL="0" indent="0">
              <a:buClr>
                <a:schemeClr val="hlink"/>
              </a:buClr>
              <a:buNone/>
            </a:pPr>
            <a:r>
              <a:rPr lang="sr-Cyrl-CS" sz="2400" b="1" dirty="0" smtClean="0">
                <a:latin typeface="Times New Roman" pitchFamily="18" charset="0"/>
              </a:rPr>
              <a:t>Осетљивост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и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оток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пљувачних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жлезди</a:t>
            </a:r>
            <a:endParaRPr lang="en-US" sz="2400" b="1" dirty="0" smtClean="0">
              <a:latin typeface="Times New Roman" pitchFamily="18" charset="0"/>
            </a:endParaRPr>
          </a:p>
          <a:p>
            <a:pPr marL="0" indent="0">
              <a:buClr>
                <a:schemeClr val="hlink"/>
              </a:buClr>
              <a:buNone/>
            </a:pPr>
            <a:r>
              <a:rPr lang="sr-Cyrl-CS" sz="2400" b="1" dirty="0" smtClean="0">
                <a:latin typeface="Times New Roman" pitchFamily="18" charset="0"/>
              </a:rPr>
              <a:t>Иритација</a:t>
            </a:r>
            <a:r>
              <a:rPr lang="sr-Latn-CS" sz="2400" b="1" dirty="0" smtClean="0">
                <a:latin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</a:rPr>
              <a:t>једњака</a:t>
            </a:r>
            <a:r>
              <a:rPr lang="en-US" sz="2400" b="1" dirty="0" smtClean="0">
                <a:latin typeface="Times New Roman" pitchFamily="18" charset="0"/>
              </a:rPr>
              <a:t>, </a:t>
            </a:r>
            <a:r>
              <a:rPr lang="sr-Cyrl-CS" sz="2400" b="1" dirty="0" smtClean="0">
                <a:latin typeface="Times New Roman" pitchFamily="18" charset="0"/>
              </a:rPr>
              <a:t>руптура</a:t>
            </a:r>
            <a:r>
              <a:rPr lang="sr-Latn-CS" sz="2400" b="1" dirty="0" smtClean="0">
                <a:latin typeface="Times New Roman" pitchFamily="18" charset="0"/>
              </a:rPr>
              <a:t>, </a:t>
            </a:r>
            <a:r>
              <a:rPr lang="sr-Cyrl-CS" sz="2400" b="1" dirty="0" smtClean="0">
                <a:latin typeface="Times New Roman" pitchFamily="18" charset="0"/>
              </a:rPr>
              <a:t>рефлукс</a:t>
            </a:r>
            <a:r>
              <a:rPr lang="en-US" sz="2400" b="1" dirty="0" smtClean="0">
                <a:latin typeface="Times New Roman" pitchFamily="18" charset="0"/>
              </a:rPr>
              <a:t>, </a:t>
            </a:r>
            <a:r>
              <a:rPr lang="sr-Cyrl-CS" sz="2400" b="1" dirty="0" smtClean="0">
                <a:latin typeface="Times New Roman" pitchFamily="18" charset="0"/>
              </a:rPr>
              <a:t>хематемеза</a:t>
            </a:r>
            <a:endParaRPr lang="en-US" sz="2400" b="1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39672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2482850"/>
            <a:ext cx="7988300" cy="4114800"/>
          </a:xfrm>
        </p:spPr>
        <p:txBody>
          <a:bodyPr>
            <a:normAutofit/>
          </a:bodyPr>
          <a:lstStyle/>
          <a:p>
            <a:pPr marL="0" indent="0">
              <a:buClr>
                <a:schemeClr val="hlink"/>
              </a:buClr>
              <a:buNone/>
            </a:pPr>
            <a:r>
              <a:rPr lang="sr-Cyrl-CS" sz="2400" dirty="0" smtClean="0">
                <a:latin typeface="Times New Roman" pitchFamily="18" charset="0"/>
              </a:rPr>
              <a:t>Пептички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</a:rPr>
              <a:t>улкуси</a:t>
            </a:r>
            <a:r>
              <a:rPr lang="en-US" sz="2400" dirty="0" smtClean="0">
                <a:latin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</a:rPr>
              <a:t>руптура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</a:rPr>
              <a:t>желуца</a:t>
            </a:r>
            <a:r>
              <a:rPr lang="en-US" sz="2400" dirty="0" smtClean="0">
                <a:latin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</a:rPr>
              <a:t>панкреатитис</a:t>
            </a:r>
            <a:r>
              <a:rPr lang="en-US" sz="2400" dirty="0" smtClean="0">
                <a:latin typeface="Times New Roman" pitchFamily="18" charset="0"/>
              </a:rPr>
              <a:t> </a:t>
            </a:r>
          </a:p>
          <a:p>
            <a:pPr marL="0" indent="0">
              <a:buClr>
                <a:schemeClr val="hlink"/>
              </a:buClr>
              <a:buNone/>
            </a:pPr>
            <a:r>
              <a:rPr lang="sr-Cyrl-CS" sz="2400" dirty="0" smtClean="0">
                <a:latin typeface="Times New Roman" pitchFamily="18" charset="0"/>
              </a:rPr>
              <a:t>Опстипација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</a:rPr>
              <a:t>или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</a:rPr>
              <a:t>дијареја</a:t>
            </a:r>
            <a:r>
              <a:rPr lang="en-US" sz="2400" dirty="0" smtClean="0">
                <a:latin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</a:rPr>
              <a:t>надимање</a:t>
            </a:r>
            <a:r>
              <a:rPr lang="en-US" sz="2400" dirty="0" smtClean="0">
                <a:latin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</a:rPr>
              <a:t>болови</a:t>
            </a:r>
            <a:endParaRPr lang="en-US" sz="2400" dirty="0" smtClean="0">
              <a:latin typeface="Times New Roman" pitchFamily="18" charset="0"/>
            </a:endParaRPr>
          </a:p>
          <a:p>
            <a:pPr marL="0" indent="0">
              <a:buClr>
                <a:schemeClr val="hlink"/>
              </a:buClr>
              <a:buNone/>
            </a:pPr>
            <a:r>
              <a:rPr lang="sr-Cyrl-CS" sz="2400" dirty="0" smtClean="0">
                <a:latin typeface="Times New Roman" pitchFamily="18" charset="0"/>
              </a:rPr>
              <a:t>Сува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</a:rPr>
              <a:t>и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</a:rPr>
              <a:t>крта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</a:rPr>
              <a:t>кожа</a:t>
            </a:r>
            <a:r>
              <a:rPr lang="en-US" sz="2400" dirty="0" smtClean="0">
                <a:latin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</a:rPr>
              <a:t>коса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</a:rPr>
              <a:t>и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</a:rPr>
              <a:t>нокти</a:t>
            </a:r>
            <a:r>
              <a:rPr lang="en-US" sz="2400" dirty="0" smtClean="0">
                <a:latin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</a:rPr>
              <a:t>губитак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</a:rPr>
              <a:t>косе</a:t>
            </a:r>
            <a:endParaRPr lang="en-US" sz="2400" dirty="0" smtClean="0">
              <a:latin typeface="Times New Roman" pitchFamily="18" charset="0"/>
            </a:endParaRPr>
          </a:p>
          <a:p>
            <a:pPr marL="0" indent="0">
              <a:buClr>
                <a:schemeClr val="hlink"/>
              </a:buClr>
              <a:buNone/>
            </a:pPr>
            <a:r>
              <a:rPr lang="sr-Cyrl-CS" sz="2400" dirty="0" smtClean="0">
                <a:latin typeface="Times New Roman" pitchFamily="18" charset="0"/>
              </a:rPr>
              <a:t>Мишићни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</a:rPr>
              <a:t>замор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</a:rPr>
              <a:t>и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</a:rPr>
              <a:t>атрофија</a:t>
            </a:r>
            <a:r>
              <a:rPr lang="en-US" sz="2400" dirty="0" smtClean="0">
                <a:latin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</a:rPr>
              <a:t>парализе</a:t>
            </a:r>
            <a:endParaRPr lang="en-US" sz="2400" dirty="0" smtClean="0">
              <a:latin typeface="Times New Roman" pitchFamily="18" charset="0"/>
            </a:endParaRPr>
          </a:p>
          <a:p>
            <a:pPr marL="0" indent="0">
              <a:buClr>
                <a:schemeClr val="hlink"/>
              </a:buClr>
              <a:buNone/>
            </a:pPr>
            <a:r>
              <a:rPr lang="sr-Cyrl-CS" sz="2400" dirty="0" smtClean="0">
                <a:latin typeface="Times New Roman" pitchFamily="18" charset="0"/>
              </a:rPr>
              <a:t>Анемија</a:t>
            </a:r>
            <a:r>
              <a:rPr lang="en-US" sz="2400" dirty="0" smtClean="0">
                <a:latin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</a:rPr>
              <a:t>дефицит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</a:rPr>
              <a:t>гвожђа</a:t>
            </a:r>
            <a:endParaRPr lang="en-US" sz="2400" dirty="0" smtClean="0">
              <a:latin typeface="Times New Roman" pitchFamily="18" charset="0"/>
            </a:endParaRPr>
          </a:p>
          <a:p>
            <a:pPr marL="0" indent="0">
              <a:buClr>
                <a:schemeClr val="hlink"/>
              </a:buClr>
              <a:buNone/>
            </a:pPr>
            <a:r>
              <a:rPr lang="sr-Cyrl-CS" sz="2400" dirty="0" smtClean="0">
                <a:latin typeface="Times New Roman" pitchFamily="18" charset="0"/>
              </a:rPr>
              <a:t>Хипер</a:t>
            </a:r>
            <a:r>
              <a:rPr lang="sr-Latn-CS" sz="2400" dirty="0" smtClean="0">
                <a:latin typeface="Times New Roman" pitchFamily="18" charset="0"/>
              </a:rPr>
              <a:t>/</a:t>
            </a:r>
            <a:r>
              <a:rPr lang="sr-Cyrl-CS" sz="2400" dirty="0" smtClean="0">
                <a:latin typeface="Times New Roman" pitchFamily="18" charset="0"/>
              </a:rPr>
              <a:t>хипотензија</a:t>
            </a:r>
            <a:r>
              <a:rPr lang="en-US" sz="2400" dirty="0" smtClean="0">
                <a:latin typeface="Times New Roman" pitchFamily="18" charset="0"/>
              </a:rPr>
              <a:t>,</a:t>
            </a:r>
            <a:r>
              <a:rPr lang="sr-Latn-CS" sz="2400" dirty="0" smtClean="0">
                <a:latin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</a:rPr>
              <a:t>ангина</a:t>
            </a:r>
            <a:r>
              <a:rPr lang="en-US" sz="2400" dirty="0" smtClean="0">
                <a:latin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</a:rPr>
              <a:t>попуштање</a:t>
            </a:r>
            <a:r>
              <a:rPr lang="sr-Latn-CS" sz="2400" dirty="0" smtClean="0">
                <a:latin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</a:rPr>
              <a:t>срца</a:t>
            </a:r>
            <a:r>
              <a:rPr lang="en-US" sz="2400" dirty="0" smtClean="0">
                <a:latin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</a:rPr>
              <a:t>аритмија</a:t>
            </a:r>
            <a:endParaRPr lang="sr-Latn-CS" sz="2400" dirty="0" smtClean="0">
              <a:latin typeface="Times New Roman" pitchFamily="18" charset="0"/>
            </a:endParaRPr>
          </a:p>
          <a:p>
            <a:pPr marL="0" indent="0">
              <a:buClr>
                <a:schemeClr val="hlink"/>
              </a:buClr>
              <a:buNone/>
            </a:pPr>
            <a:r>
              <a:rPr lang="sr-Cyrl-CS" sz="2400" dirty="0" smtClean="0">
                <a:latin typeface="Times New Roman" pitchFamily="18" charset="0"/>
              </a:rPr>
              <a:t>Дијабетес</a:t>
            </a:r>
            <a:r>
              <a:rPr lang="sr-Latn-CS" sz="2400" dirty="0" smtClean="0">
                <a:latin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</a:rPr>
              <a:t>кетоацидоза</a:t>
            </a:r>
            <a:endParaRPr lang="sr-Latn-CS" sz="2400" dirty="0" smtClean="0">
              <a:latin typeface="Times New Roman" pitchFamily="18" charset="0"/>
            </a:endParaRPr>
          </a:p>
          <a:p>
            <a:pPr marL="0" indent="0">
              <a:buClr>
                <a:schemeClr val="hlink"/>
              </a:buClr>
              <a:buNone/>
            </a:pPr>
            <a:r>
              <a:rPr lang="sr-Cyrl-CS" sz="2400" dirty="0" smtClean="0">
                <a:latin typeface="Times New Roman" pitchFamily="18" charset="0"/>
              </a:rPr>
              <a:t>Остеопороза</a:t>
            </a:r>
            <a:r>
              <a:rPr lang="sr-Latn-CS" sz="2400" dirty="0" smtClean="0">
                <a:latin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</a:rPr>
              <a:t>артритис</a:t>
            </a:r>
            <a:endParaRPr lang="sr-Latn-CS" sz="2400" dirty="0" smtClean="0">
              <a:latin typeface="Times New Roman" pitchFamily="18" charset="0"/>
            </a:endParaRPr>
          </a:p>
          <a:p>
            <a:pPr marL="0" indent="0">
              <a:buClr>
                <a:schemeClr val="hlink"/>
              </a:buClr>
              <a:buNone/>
            </a:pPr>
            <a:r>
              <a:rPr lang="sr-Cyrl-CS" sz="2400" dirty="0" smtClean="0">
                <a:latin typeface="Times New Roman" pitchFamily="18" charset="0"/>
              </a:rPr>
              <a:t>Попуштање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</a:rPr>
              <a:t>функције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</a:rPr>
              <a:t>јетре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</a:rPr>
              <a:t>или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</a:rPr>
              <a:t>бубрега</a:t>
            </a:r>
            <a:r>
              <a:rPr lang="en-US" sz="2400" dirty="0" smtClean="0">
                <a:latin typeface="Times New Roman" pitchFamily="18" charset="0"/>
              </a:rPr>
              <a:t> </a:t>
            </a:r>
          </a:p>
        </p:txBody>
      </p:sp>
      <p:sp>
        <p:nvSpPr>
          <p:cNvPr id="62467" name="Rectangle 4"/>
          <p:cNvSpPr>
            <a:spLocks noGrp="1" noChangeArrowheads="1"/>
          </p:cNvSpPr>
          <p:nvPr>
            <p:ph type="title"/>
          </p:nvPr>
        </p:nvSpPr>
        <p:spPr>
          <a:xfrm>
            <a:off x="1187450" y="836613"/>
            <a:ext cx="6048375" cy="623887"/>
          </a:xfrm>
        </p:spPr>
        <p:txBody>
          <a:bodyPr>
            <a:normAutofit fontScale="90000"/>
          </a:bodyPr>
          <a:lstStyle/>
          <a:p>
            <a:r>
              <a:rPr lang="sr-Cyrl-CS" sz="3200" b="1" smtClean="0">
                <a:latin typeface="Times New Roman" pitchFamily="18" charset="0"/>
              </a:rPr>
              <a:t>КАКО</a:t>
            </a:r>
            <a:r>
              <a:rPr lang="sr-Latn-CS" sz="3200" b="1" smtClean="0">
                <a:latin typeface="Times New Roman" pitchFamily="18" charset="0"/>
              </a:rPr>
              <a:t> </a:t>
            </a:r>
            <a:r>
              <a:rPr lang="sr-Cyrl-CS" sz="3200" b="1" smtClean="0">
                <a:latin typeface="Times New Roman" pitchFamily="18" charset="0"/>
              </a:rPr>
              <a:t>БУЛИМИЈА</a:t>
            </a:r>
            <a:r>
              <a:rPr lang="sr-Latn-CS" sz="3200" b="1" smtClean="0">
                <a:latin typeface="Times New Roman" pitchFamily="18" charset="0"/>
              </a:rPr>
              <a:t> </a:t>
            </a:r>
            <a:r>
              <a:rPr lang="sr-Cyrl-CS" sz="3200" b="1" smtClean="0">
                <a:latin typeface="Times New Roman" pitchFamily="18" charset="0"/>
              </a:rPr>
              <a:t>УТИЧЕ</a:t>
            </a:r>
            <a:r>
              <a:rPr lang="sr-Latn-CS" sz="3200" b="1" smtClean="0">
                <a:latin typeface="Times New Roman" pitchFamily="18" charset="0"/>
              </a:rPr>
              <a:t> </a:t>
            </a:r>
            <a:r>
              <a:rPr lang="sr-Cyrl-CS" sz="3200" b="1" smtClean="0">
                <a:latin typeface="Times New Roman" pitchFamily="18" charset="0"/>
              </a:rPr>
              <a:t>НА</a:t>
            </a:r>
            <a:r>
              <a:rPr lang="sr-Latn-CS" sz="3200" b="1" smtClean="0">
                <a:latin typeface="Times New Roman" pitchFamily="18" charset="0"/>
              </a:rPr>
              <a:t> </a:t>
            </a:r>
            <a:r>
              <a:rPr lang="sr-Cyrl-CS" sz="3200" b="1" smtClean="0">
                <a:latin typeface="Times New Roman" pitchFamily="18" charset="0"/>
              </a:rPr>
              <a:t>ОРГАНИЗАМ</a:t>
            </a:r>
            <a:endParaRPr lang="en-US" sz="3200" b="1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62442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476250"/>
            <a:ext cx="7793037" cy="669925"/>
          </a:xfrm>
        </p:spPr>
        <p:txBody>
          <a:bodyPr/>
          <a:lstStyle/>
          <a:p>
            <a:r>
              <a:rPr lang="sr-Cyrl-CS" sz="3200" b="1" smtClean="0">
                <a:latin typeface="Times New Roman" pitchFamily="18" charset="0"/>
              </a:rPr>
              <a:t>БУЛИМИЈА</a:t>
            </a:r>
            <a:r>
              <a:rPr lang="sr-Latn-CS" sz="3200" b="1" smtClean="0">
                <a:latin typeface="Times New Roman" pitchFamily="18" charset="0"/>
              </a:rPr>
              <a:t> </a:t>
            </a:r>
            <a:r>
              <a:rPr lang="sr-Cyrl-CS" sz="3200" b="1" smtClean="0">
                <a:latin typeface="Times New Roman" pitchFamily="18" charset="0"/>
              </a:rPr>
              <a:t>И</a:t>
            </a:r>
            <a:r>
              <a:rPr lang="sr-Latn-CS" sz="3200" b="1" smtClean="0">
                <a:latin typeface="Times New Roman" pitchFamily="18" charset="0"/>
              </a:rPr>
              <a:t> </a:t>
            </a:r>
            <a:r>
              <a:rPr lang="sr-Cyrl-CS" sz="3200" b="1" smtClean="0">
                <a:latin typeface="Times New Roman" pitchFamily="18" charset="0"/>
              </a:rPr>
              <a:t>ТРУДНОЋА</a:t>
            </a:r>
            <a:endParaRPr lang="en-US" sz="3200" b="1" smtClean="0">
              <a:latin typeface="Times New Roman" pitchFamily="18" charset="0"/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743200"/>
            <a:ext cx="8491860" cy="4114800"/>
          </a:xfrm>
        </p:spPr>
        <p:txBody>
          <a:bodyPr/>
          <a:lstStyle/>
          <a:p>
            <a:pPr marL="0" indent="0" algn="just">
              <a:buClr>
                <a:schemeClr val="hlink"/>
              </a:buClr>
              <a:buNone/>
            </a:pPr>
            <a:r>
              <a:rPr lang="sr-Cyrl-CS" sz="2800" dirty="0" smtClean="0">
                <a:latin typeface="Times New Roman" pitchFamily="18" charset="0"/>
              </a:rPr>
              <a:t>Инфертилитет</a:t>
            </a:r>
            <a:r>
              <a:rPr lang="en-US" sz="2800" dirty="0" smtClean="0">
                <a:latin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</a:rPr>
              <a:t>аменореја</a:t>
            </a:r>
            <a:r>
              <a:rPr lang="en-US" sz="2800" dirty="0" smtClean="0">
                <a:latin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</a:rPr>
              <a:t>висико</a:t>
            </a: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</a:rPr>
              <a:t>ризичне</a:t>
            </a: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</a:rPr>
              <a:t>трудноће</a:t>
            </a:r>
            <a:r>
              <a:rPr lang="en-US" sz="2800" dirty="0" smtClean="0">
                <a:latin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</a:rPr>
              <a:t>хипертензија</a:t>
            </a: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</a:rPr>
              <a:t>у</a:t>
            </a: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</a:rPr>
              <a:t>трудноћи</a:t>
            </a:r>
            <a:r>
              <a:rPr lang="en-US" sz="2800" dirty="0" smtClean="0">
                <a:latin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</a:rPr>
              <a:t>прематуритет</a:t>
            </a:r>
            <a:r>
              <a:rPr lang="en-US" sz="2800" dirty="0" smtClean="0">
                <a:latin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</a:rPr>
              <a:t>смањена</a:t>
            </a: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</a:rPr>
              <a:t>тежина</a:t>
            </a: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</a:rPr>
              <a:t>новорођенчета</a:t>
            </a:r>
            <a:r>
              <a:rPr lang="en-US" sz="2800" dirty="0" smtClean="0">
                <a:latin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</a:rPr>
              <a:t>индикације</a:t>
            </a: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</a:rPr>
              <a:t>за</a:t>
            </a: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</a:rPr>
              <a:t>царски</a:t>
            </a: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</a:rPr>
              <a:t>рез</a:t>
            </a:r>
            <a:r>
              <a:rPr lang="en-US" sz="2800" dirty="0" smtClean="0">
                <a:latin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</a:rPr>
              <a:t>конгениталне</a:t>
            </a: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</a:rPr>
              <a:t>малформације</a:t>
            </a:r>
            <a:r>
              <a:rPr lang="en-US" sz="2800" dirty="0" smtClean="0">
                <a:latin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</a:rPr>
              <a:t>спонтани</a:t>
            </a: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</a:rPr>
              <a:t>побачаји</a:t>
            </a:r>
            <a:r>
              <a:rPr lang="en-US" sz="2800" dirty="0" smtClean="0">
                <a:latin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</a:rPr>
              <a:t>проблеми</a:t>
            </a: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</a:rPr>
              <a:t>са</a:t>
            </a: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</a:rPr>
              <a:t>дојењем</a:t>
            </a:r>
            <a:r>
              <a:rPr lang="en-US" sz="2800" dirty="0" smtClean="0">
                <a:latin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</a:rPr>
              <a:t>постпартална</a:t>
            </a: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</a:rPr>
              <a:t>депресија</a:t>
            </a:r>
            <a:r>
              <a:rPr lang="sr-Latn-CS" sz="2800" dirty="0" smtClean="0">
                <a:latin typeface="Times New Roman" pitchFamily="18" charset="0"/>
              </a:rPr>
              <a:t>...</a:t>
            </a:r>
            <a:endParaRPr lang="en-US" sz="2800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27744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58200" cy="43434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 b="1" smtClean="0">
                <a:latin typeface="Times New Roman" pitchFamily="18" charset="0"/>
              </a:rPr>
              <a:t>Не</a:t>
            </a:r>
            <a:r>
              <a:rPr lang="sr-Latn-CS" sz="2400" b="1" smtClean="0">
                <a:latin typeface="Times New Roman" pitchFamily="18" charset="0"/>
              </a:rPr>
              <a:t>ж</a:t>
            </a:r>
            <a:r>
              <a:rPr lang="en-US" sz="2400" b="1" smtClean="0">
                <a:latin typeface="Times New Roman" pitchFamily="18" charset="0"/>
              </a:rPr>
              <a:t>ељене реакције на храну могу се поделити у две основне </a:t>
            </a:r>
            <a:r>
              <a:rPr lang="sr-Latn-CS" sz="2400" b="1" smtClean="0">
                <a:latin typeface="Times New Roman" pitchFamily="18" charset="0"/>
              </a:rPr>
              <a:t>групе: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en-US" sz="2400" b="1" i="1" smtClean="0">
                <a:solidFill>
                  <a:schemeClr val="hlink"/>
                </a:solidFill>
                <a:latin typeface="Times New Roman" pitchFamily="18" charset="0"/>
              </a:rPr>
              <a:t>Токси</a:t>
            </a:r>
            <a:r>
              <a:rPr lang="sr-Latn-CS" sz="2400" b="1" i="1" smtClean="0">
                <a:solidFill>
                  <a:schemeClr val="hlink"/>
                </a:solidFill>
                <a:latin typeface="Times New Roman" pitchFamily="18" charset="0"/>
              </a:rPr>
              <a:t>ч</a:t>
            </a:r>
            <a:r>
              <a:rPr lang="en-US" sz="2400" b="1" i="1" smtClean="0">
                <a:solidFill>
                  <a:schemeClr val="hlink"/>
                </a:solidFill>
                <a:latin typeface="Times New Roman" pitchFamily="18" charset="0"/>
              </a:rPr>
              <a:t>не</a:t>
            </a:r>
            <a:r>
              <a:rPr lang="en-US" sz="2400" b="1" smtClean="0">
                <a:latin typeface="Times New Roman" pitchFamily="18" charset="0"/>
              </a:rPr>
              <a:t> реакције</a:t>
            </a:r>
            <a:r>
              <a:rPr lang="sr-Latn-CS" sz="2400" b="1" smtClean="0">
                <a:latin typeface="Times New Roman" pitchFamily="18" charset="0"/>
              </a:rPr>
              <a:t> се</a:t>
            </a:r>
            <a:r>
              <a:rPr lang="en-US" sz="2400" b="1" smtClean="0">
                <a:latin typeface="Times New Roman" pitchFamily="18" charset="0"/>
              </a:rPr>
              <a:t> јављају у сваког ко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en-US" sz="2400" b="1" smtClean="0">
                <a:latin typeface="Times New Roman" pitchFamily="18" charset="0"/>
              </a:rPr>
              <a:t>поједе одре</a:t>
            </a:r>
            <a:r>
              <a:rPr lang="sr-Latn-CS" sz="2400" b="1" smtClean="0">
                <a:latin typeface="Times New Roman" pitchFamily="18" charset="0"/>
              </a:rPr>
              <a:t>ђ</a:t>
            </a:r>
            <a:r>
              <a:rPr lang="en-US" sz="2400" b="1" smtClean="0">
                <a:latin typeface="Times New Roman" pitchFamily="18" charset="0"/>
              </a:rPr>
              <a:t>ену коли</a:t>
            </a:r>
            <a:r>
              <a:rPr lang="sr-Latn-CS" sz="2400" b="1" smtClean="0">
                <a:latin typeface="Times New Roman" pitchFamily="18" charset="0"/>
              </a:rPr>
              <a:t>ч</a:t>
            </a:r>
            <a:r>
              <a:rPr lang="en-US" sz="2400" b="1" smtClean="0">
                <a:latin typeface="Times New Roman" pitchFamily="18" charset="0"/>
              </a:rPr>
              <a:t>ину хране </a:t>
            </a:r>
            <a:r>
              <a:rPr lang="sr-Latn-CS" sz="2400" b="1" smtClean="0">
                <a:latin typeface="Times New Roman" pitchFamily="18" charset="0"/>
              </a:rPr>
              <a:t>контаминиране</a:t>
            </a:r>
            <a:r>
              <a:rPr lang="en-US" sz="2400" b="1" smtClean="0">
                <a:latin typeface="Times New Roman" pitchFamily="18" charset="0"/>
              </a:rPr>
              <a:t> бактеријама или токсинима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sr-Latn-CS" sz="2400" b="1" i="1" smtClean="0">
                <a:latin typeface="Times New Roman" pitchFamily="18" charset="0"/>
              </a:rPr>
              <a:t>(алиментарне интоксикације)</a:t>
            </a:r>
            <a:r>
              <a:rPr lang="en-US" sz="2400" b="1" smtClean="0">
                <a:latin typeface="Times New Roman" pitchFamily="18" charset="0"/>
              </a:rPr>
              <a:t>.</a:t>
            </a:r>
            <a:endParaRPr lang="sr-Latn-CS" sz="24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24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en-US" sz="24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en-US" sz="2400" b="1" i="1" smtClean="0">
                <a:solidFill>
                  <a:schemeClr val="hlink"/>
                </a:solidFill>
                <a:latin typeface="Times New Roman" pitchFamily="18" charset="0"/>
              </a:rPr>
              <a:t>Нетокси</a:t>
            </a:r>
            <a:r>
              <a:rPr lang="sr-Latn-CS" sz="2400" b="1" i="1" smtClean="0">
                <a:solidFill>
                  <a:schemeClr val="hlink"/>
                </a:solidFill>
                <a:latin typeface="Times New Roman" pitchFamily="18" charset="0"/>
              </a:rPr>
              <a:t>ч</a:t>
            </a:r>
            <a:r>
              <a:rPr lang="en-US" sz="2400" b="1" i="1" smtClean="0">
                <a:solidFill>
                  <a:schemeClr val="hlink"/>
                </a:solidFill>
                <a:latin typeface="Times New Roman" pitchFamily="18" charset="0"/>
              </a:rPr>
              <a:t>не реакције</a:t>
            </a:r>
            <a:r>
              <a:rPr lang="en-US" sz="2400" b="1" smtClean="0">
                <a:latin typeface="Times New Roman" pitchFamily="18" charset="0"/>
              </a:rPr>
              <a:t> јављају се у преосетљивих особа, а могу бити</a:t>
            </a:r>
            <a:r>
              <a:rPr lang="sr-Latn-CS" sz="2400" b="1" smtClean="0">
                <a:latin typeface="Times New Roman" pitchFamily="18" charset="0"/>
              </a:rPr>
              <a:t>:</a:t>
            </a:r>
          </a:p>
          <a:p>
            <a:pPr lvl="1" algn="just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000" b="1" i="1" smtClean="0">
                <a:solidFill>
                  <a:schemeClr val="hlink"/>
                </a:solidFill>
                <a:latin typeface="Times New Roman" pitchFamily="18" charset="0"/>
              </a:rPr>
              <a:t>алергијске</a:t>
            </a:r>
            <a:r>
              <a:rPr lang="sr-Latn-CS" sz="2000" b="1" smtClean="0">
                <a:latin typeface="Times New Roman" pitchFamily="18" charset="0"/>
              </a:rPr>
              <a:t> </a:t>
            </a:r>
            <a:r>
              <a:rPr lang="en-US" sz="2000" b="1" smtClean="0">
                <a:latin typeface="Times New Roman" pitchFamily="18" charset="0"/>
              </a:rPr>
              <a:t>(имуноло</a:t>
            </a:r>
            <a:r>
              <a:rPr lang="sr-Latn-CS" sz="2000" b="1" smtClean="0">
                <a:latin typeface="Times New Roman" pitchFamily="18" charset="0"/>
              </a:rPr>
              <a:t>ш</a:t>
            </a:r>
            <a:r>
              <a:rPr lang="en-US" sz="2000" b="1" smtClean="0">
                <a:latin typeface="Times New Roman" pitchFamily="18" charset="0"/>
              </a:rPr>
              <a:t>ки механизми)</a:t>
            </a:r>
            <a:endParaRPr lang="sr-Latn-CS" sz="2000" b="1" smtClean="0">
              <a:latin typeface="Times New Roman" pitchFamily="18" charset="0"/>
            </a:endParaRPr>
          </a:p>
          <a:p>
            <a:pPr lvl="1" algn="just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000" b="1" i="1" smtClean="0">
                <a:solidFill>
                  <a:schemeClr val="hlink"/>
                </a:solidFill>
                <a:latin typeface="Times New Roman" pitchFamily="18" charset="0"/>
              </a:rPr>
              <a:t>неалергијске</a:t>
            </a:r>
            <a:r>
              <a:rPr lang="en-US" sz="2000" b="1" smtClean="0">
                <a:latin typeface="Times New Roman" pitchFamily="18" charset="0"/>
              </a:rPr>
              <a:t> (реакције неподно</a:t>
            </a:r>
            <a:r>
              <a:rPr lang="sr-Latn-CS" sz="2000" b="1" smtClean="0">
                <a:latin typeface="Times New Roman" pitchFamily="18" charset="0"/>
              </a:rPr>
              <a:t>ш</a:t>
            </a:r>
            <a:r>
              <a:rPr lang="en-US" sz="2000" b="1" smtClean="0">
                <a:latin typeface="Times New Roman" pitchFamily="18" charset="0"/>
              </a:rPr>
              <a:t>ења</a:t>
            </a:r>
            <a:r>
              <a:rPr lang="sr-Latn-CS" sz="2000" b="1" smtClean="0"/>
              <a:t>–</a:t>
            </a:r>
            <a:r>
              <a:rPr lang="sr-Latn-CS" sz="2000" b="1" i="1" smtClean="0">
                <a:solidFill>
                  <a:schemeClr val="hlink"/>
                </a:solidFill>
                <a:latin typeface="Times New Roman" pitchFamily="18" charset="0"/>
              </a:rPr>
              <a:t>интолеранција на намирнице</a:t>
            </a:r>
            <a:r>
              <a:rPr lang="en-US" sz="2000" b="1" smtClean="0">
                <a:latin typeface="Times New Roman" pitchFamily="18" charset="0"/>
              </a:rPr>
              <a:t>) које нису</a:t>
            </a:r>
            <a:r>
              <a:rPr lang="sr-Latn-CS" sz="2000" b="1" smtClean="0">
                <a:latin typeface="Times New Roman" pitchFamily="18" charset="0"/>
              </a:rPr>
              <a:t> </a:t>
            </a:r>
            <a:r>
              <a:rPr lang="en-US" sz="2000" b="1" smtClean="0">
                <a:latin typeface="Times New Roman" pitchFamily="18" charset="0"/>
              </a:rPr>
              <a:t>узроковане имуноло</a:t>
            </a:r>
            <a:r>
              <a:rPr lang="sr-Latn-CS" sz="2000" b="1" smtClean="0">
                <a:latin typeface="Times New Roman" pitchFamily="18" charset="0"/>
              </a:rPr>
              <a:t>ш</a:t>
            </a:r>
            <a:r>
              <a:rPr lang="en-US" sz="2000" b="1" smtClean="0">
                <a:latin typeface="Times New Roman" pitchFamily="18" charset="0"/>
              </a:rPr>
              <a:t>ким механизмима. </a:t>
            </a:r>
            <a:endParaRPr lang="sr-Latn-CS" sz="2000" b="1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596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916113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sz="2800" b="1" smtClean="0"/>
              <a:t>Потхрањеност или малнутриција (нутритивни дефицит, дисбаланс,  проблем недовољне исхране)</a:t>
            </a:r>
            <a:r>
              <a:rPr lang="en-US" sz="3200" smtClean="0"/>
              <a:t> 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3716338"/>
            <a:ext cx="8229600" cy="2595562"/>
          </a:xfrm>
        </p:spPr>
        <p:txBody>
          <a:bodyPr/>
          <a:lstStyle/>
          <a:p>
            <a:r>
              <a:rPr lang="en-US" sz="2400" smtClean="0"/>
              <a:t>у популацији  честа појава(посебно деце и старијих), </a:t>
            </a:r>
            <a:endParaRPr lang="sr-Cyrl-CS" sz="2400" smtClean="0"/>
          </a:p>
          <a:p>
            <a:r>
              <a:rPr lang="en-US" sz="2400" smtClean="0"/>
              <a:t>пропорционална годинама живота, степену погоршања функционалне независности и социоекономске изолације </a:t>
            </a:r>
            <a:endParaRPr lang="sr-Cyrl-CS" sz="2400" smtClean="0"/>
          </a:p>
          <a:p>
            <a:r>
              <a:rPr lang="en-US" sz="2400" smtClean="0"/>
              <a:t>приоритетног је значаја</a:t>
            </a:r>
          </a:p>
        </p:txBody>
      </p:sp>
    </p:spTree>
    <p:extLst>
      <p:ext uri="{BB962C8B-B14F-4D97-AF65-F5344CB8AC3E}">
        <p14:creationId xmlns:p14="http://schemas.microsoft.com/office/powerpoint/2010/main" xmlns="" val="256509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63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err="1" smtClean="0"/>
              <a:t>Потхрањеност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дефинише</a:t>
            </a:r>
            <a:r>
              <a:rPr lang="en-US" sz="2800" dirty="0" smtClean="0"/>
              <a:t> </a:t>
            </a:r>
            <a:r>
              <a:rPr lang="en-US" sz="2800" dirty="0" err="1" smtClean="0"/>
              <a:t>као</a:t>
            </a:r>
            <a:r>
              <a:rPr lang="en-US" sz="2800" dirty="0" smtClean="0"/>
              <a:t> </a:t>
            </a:r>
            <a:r>
              <a:rPr lang="en-US" sz="2800" dirty="0" err="1" smtClean="0"/>
              <a:t>синдром</a:t>
            </a:r>
            <a:r>
              <a:rPr lang="en-US" sz="2800" dirty="0" smtClean="0"/>
              <a:t> </a:t>
            </a:r>
            <a:r>
              <a:rPr lang="en-US" sz="2800" dirty="0" err="1" smtClean="0"/>
              <a:t>протеинско-енергетског</a:t>
            </a:r>
            <a:r>
              <a:rPr lang="en-US" sz="2800" dirty="0" smtClean="0"/>
              <a:t> </a:t>
            </a:r>
            <a:r>
              <a:rPr lang="en-US" sz="2800" dirty="0" err="1" smtClean="0"/>
              <a:t>дефицита</a:t>
            </a:r>
            <a:r>
              <a:rPr lang="en-US" sz="2800" dirty="0" smtClean="0"/>
              <a:t> </a:t>
            </a:r>
            <a:r>
              <a:rPr lang="en-US" sz="2800" dirty="0" err="1" smtClean="0"/>
              <a:t>јер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јавља</a:t>
            </a:r>
            <a:r>
              <a:rPr lang="en-US" sz="2800" dirty="0" smtClean="0"/>
              <a:t> </a:t>
            </a:r>
            <a:r>
              <a:rPr lang="en-US" sz="2800" dirty="0" err="1" smtClean="0"/>
              <a:t>услед</a:t>
            </a:r>
            <a:r>
              <a:rPr lang="en-US" sz="2800" dirty="0" smtClean="0"/>
              <a:t> </a:t>
            </a:r>
            <a:r>
              <a:rPr lang="en-US" sz="2800" dirty="0" err="1" smtClean="0"/>
              <a:t>недовољног</a:t>
            </a:r>
            <a:r>
              <a:rPr lang="en-US" sz="2800" dirty="0" smtClean="0"/>
              <a:t> </a:t>
            </a:r>
            <a:r>
              <a:rPr lang="en-US" sz="2800" dirty="0" err="1" smtClean="0"/>
              <a:t>уноса</a:t>
            </a:r>
            <a:r>
              <a:rPr lang="en-US" sz="2800" dirty="0" smtClean="0"/>
              <a:t> </a:t>
            </a:r>
            <a:r>
              <a:rPr lang="en-US" sz="2800" dirty="0" err="1" smtClean="0"/>
              <a:t>беланчевина</a:t>
            </a:r>
            <a:r>
              <a:rPr lang="en-US" sz="2800" dirty="0" smtClean="0"/>
              <a:t> </a:t>
            </a:r>
            <a:r>
              <a:rPr lang="en-US" sz="2800" dirty="0" err="1" smtClean="0"/>
              <a:t>или</a:t>
            </a:r>
            <a:r>
              <a:rPr lang="en-US" sz="2800" dirty="0" smtClean="0"/>
              <a:t> </a:t>
            </a:r>
            <a:r>
              <a:rPr lang="en-US" sz="2800" dirty="0" err="1" smtClean="0"/>
              <a:t>недовољног</a:t>
            </a:r>
            <a:r>
              <a:rPr lang="en-US" sz="2800" dirty="0" smtClean="0"/>
              <a:t> </a:t>
            </a:r>
            <a:r>
              <a:rPr lang="en-US" sz="2800" dirty="0" err="1" smtClean="0"/>
              <a:t>енергетског</a:t>
            </a:r>
            <a:r>
              <a:rPr lang="en-US" sz="2800" dirty="0" smtClean="0"/>
              <a:t> </a:t>
            </a:r>
            <a:r>
              <a:rPr lang="en-US" sz="2800" dirty="0" err="1" smtClean="0"/>
              <a:t>уноса</a:t>
            </a:r>
            <a:r>
              <a:rPr lang="en-US" sz="2800" dirty="0" smtClean="0"/>
              <a:t>, а </a:t>
            </a:r>
            <a:r>
              <a:rPr lang="en-US" sz="2800" dirty="0" err="1" smtClean="0"/>
              <a:t>најчешће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јављају</a:t>
            </a:r>
            <a:r>
              <a:rPr lang="en-US" sz="2800" dirty="0" smtClean="0"/>
              <a:t> </a:t>
            </a:r>
            <a:r>
              <a:rPr lang="en-US" sz="2800" dirty="0" err="1" smtClean="0"/>
              <a:t>удружено</a:t>
            </a:r>
            <a:r>
              <a:rPr lang="en-US" sz="2800" dirty="0" smtClean="0"/>
              <a:t>.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                                                                                           </a:t>
            </a:r>
            <a:r>
              <a:rPr lang="en-US" sz="2800" dirty="0" err="1" smtClean="0"/>
              <a:t>Услед</a:t>
            </a:r>
            <a:r>
              <a:rPr lang="en-US" sz="2800" dirty="0" smtClean="0"/>
              <a:t> </a:t>
            </a:r>
            <a:r>
              <a:rPr lang="en-US" sz="2800" dirty="0" err="1" smtClean="0"/>
              <a:t>тога</a:t>
            </a:r>
            <a:r>
              <a:rPr lang="en-US" sz="2800" dirty="0" smtClean="0"/>
              <a:t> </a:t>
            </a:r>
            <a:r>
              <a:rPr lang="en-US" sz="2800" dirty="0" err="1" smtClean="0"/>
              <a:t>долази</a:t>
            </a:r>
            <a:r>
              <a:rPr lang="en-US" sz="2800" dirty="0" smtClean="0"/>
              <a:t> </a:t>
            </a:r>
            <a:r>
              <a:rPr lang="en-US" sz="2800" dirty="0" err="1" smtClean="0"/>
              <a:t>до</a:t>
            </a:r>
            <a:r>
              <a:rPr lang="en-US" sz="2800" dirty="0" smtClean="0"/>
              <a:t> </a:t>
            </a:r>
            <a:r>
              <a:rPr lang="en-US" sz="2800" dirty="0" err="1" smtClean="0"/>
              <a:t>повећане</a:t>
            </a:r>
            <a:r>
              <a:rPr lang="en-US" sz="2800" dirty="0" smtClean="0"/>
              <a:t> </a:t>
            </a:r>
            <a:r>
              <a:rPr lang="en-US" sz="2800" dirty="0" err="1" smtClean="0"/>
              <a:t>разградње</a:t>
            </a:r>
            <a:r>
              <a:rPr lang="en-US" sz="2800" dirty="0" smtClean="0"/>
              <a:t> </a:t>
            </a:r>
            <a:r>
              <a:rPr lang="en-US" sz="2800" dirty="0" err="1" smtClean="0"/>
              <a:t>ткивних</a:t>
            </a:r>
            <a:r>
              <a:rPr lang="en-US" sz="2800" dirty="0" smtClean="0"/>
              <a:t> </a:t>
            </a:r>
            <a:r>
              <a:rPr lang="en-US" sz="2800" dirty="0" err="1" smtClean="0"/>
              <a:t>протеина</a:t>
            </a:r>
            <a:r>
              <a:rPr lang="en-US" sz="2800" dirty="0" smtClean="0"/>
              <a:t> </a:t>
            </a:r>
            <a:r>
              <a:rPr lang="en-US" sz="2800" dirty="0" err="1" smtClean="0"/>
              <a:t>који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троше</a:t>
            </a:r>
            <a:r>
              <a:rPr lang="en-US" sz="2800" dirty="0" smtClean="0"/>
              <a:t> </a:t>
            </a:r>
            <a:r>
              <a:rPr lang="en-US" sz="2800" dirty="0" err="1" smtClean="0"/>
              <a:t>као</a:t>
            </a:r>
            <a:r>
              <a:rPr lang="en-US" sz="2800" dirty="0" smtClean="0"/>
              <a:t> </a:t>
            </a:r>
            <a:r>
              <a:rPr lang="en-US" sz="2800" dirty="0" err="1" smtClean="0"/>
              <a:t>енергетски</a:t>
            </a:r>
            <a:r>
              <a:rPr lang="en-US" sz="2800" dirty="0" smtClean="0"/>
              <a:t> </a:t>
            </a:r>
            <a:r>
              <a:rPr lang="en-US" sz="2800" dirty="0" err="1" smtClean="0"/>
              <a:t>супстрат</a:t>
            </a:r>
            <a:r>
              <a:rPr lang="en-US" sz="2800" dirty="0" smtClean="0"/>
              <a:t> и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тај</a:t>
            </a:r>
            <a:r>
              <a:rPr lang="en-US" sz="2800" dirty="0" smtClean="0"/>
              <a:t> </a:t>
            </a:r>
            <a:r>
              <a:rPr lang="en-US" sz="2800" dirty="0" err="1" smtClean="0"/>
              <a:t>начин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смањује</a:t>
            </a:r>
            <a:r>
              <a:rPr lang="en-US" sz="2800" dirty="0" smtClean="0"/>
              <a:t> </a:t>
            </a:r>
            <a:r>
              <a:rPr lang="en-US" sz="2800" dirty="0" err="1" smtClean="0"/>
              <a:t>протеинска</a:t>
            </a:r>
            <a:r>
              <a:rPr lang="en-US" sz="2800" dirty="0" smtClean="0"/>
              <a:t> </a:t>
            </a:r>
            <a:r>
              <a:rPr lang="en-US" sz="2800" dirty="0" err="1" smtClean="0"/>
              <a:t>резерва</a:t>
            </a:r>
            <a:r>
              <a:rPr lang="en-US" sz="2800" dirty="0" smtClean="0"/>
              <a:t> у </a:t>
            </a:r>
            <a:r>
              <a:rPr lang="en-US" sz="2800" dirty="0" err="1" smtClean="0"/>
              <a:t>организму</a:t>
            </a:r>
            <a:r>
              <a:rPr lang="en-US" sz="2800" dirty="0" smtClean="0"/>
              <a:t>, </a:t>
            </a:r>
            <a:r>
              <a:rPr lang="en-US" sz="2800" dirty="0" err="1" smtClean="0"/>
              <a:t>односно</a:t>
            </a:r>
            <a:r>
              <a:rPr lang="en-US" sz="2800" dirty="0" smtClean="0"/>
              <a:t> </a:t>
            </a:r>
            <a:r>
              <a:rPr lang="en-US" sz="2800" dirty="0" err="1" smtClean="0"/>
              <a:t>настаје</a:t>
            </a:r>
            <a:r>
              <a:rPr lang="sr-Cyrl-RS" sz="2800" dirty="0"/>
              <a:t> </a:t>
            </a:r>
            <a:r>
              <a:rPr lang="en-US" sz="2800" dirty="0" err="1" smtClean="0"/>
              <a:t>протеинско-енергетска</a:t>
            </a:r>
            <a:r>
              <a:rPr lang="en-US" sz="2800" dirty="0" smtClean="0"/>
              <a:t> </a:t>
            </a:r>
            <a:r>
              <a:rPr lang="en-US" sz="2800" dirty="0" err="1" smtClean="0"/>
              <a:t>потхрањеност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72899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Протеинско енергетски дефицит као последица дефицитарног уноса, или апсорпције нутријената, или ексцесивног искоришћавања нутријената у телу, јавља се у два облика: као </a:t>
            </a:r>
            <a:r>
              <a:rPr lang="en-US" b="1" u="sng" smtClean="0">
                <a:solidFill>
                  <a:srgbClr val="0F0B05"/>
                </a:solidFill>
              </a:rPr>
              <a:t>marаzам</a:t>
            </a:r>
            <a:r>
              <a:rPr lang="en-US" smtClean="0"/>
              <a:t> и као </a:t>
            </a:r>
            <a:r>
              <a:rPr lang="en-US" b="1" u="sng" smtClean="0">
                <a:solidFill>
                  <a:srgbClr val="0F0B05"/>
                </a:solidFill>
              </a:rPr>
              <a:t>kvašiorкоr </a:t>
            </a:r>
            <a:r>
              <a:rPr lang="en-US" b="1" u="sng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69001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Маразам или стање граничне нутритивне компензованости у коме болесник има значајно смањење мишићне масе и масних резерви, али нормални садржај висцералних протеина и функцију органа, и при минималном додатном метаболичком стресу због истрошених телесних резерви може врло брзо да прерасте у други  облик − квашиоркор или хипоалбуминемијску протеинско-енергетску потхрањеност.</a:t>
            </a:r>
          </a:p>
        </p:txBody>
      </p:sp>
    </p:spTree>
    <p:extLst>
      <p:ext uri="{BB962C8B-B14F-4D97-AF65-F5344CB8AC3E}">
        <p14:creationId xmlns:p14="http://schemas.microsoft.com/office/powerpoint/2010/main" xmlns="" val="339218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smtClean="0"/>
              <a:t>Стари су много осетљивији од млађих особа и развијају ове поремећаје много брже и у условима мањег (ди)стреса,као што су инфекција, операција, повреде и сл. , док млади људи могу поднети редуковани унос хранљивих материја до 10 дана без појаве манифестних промена у нутритивном статусу или исходу болести, стари показују негативне ефекте већ после 2−3 дана у виду хипоалбуминемије, компромитовања функције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smtClean="0"/>
              <a:t>    имунског система, хематопоезе и функције јетре, што условљава  пораст морбидитета, развој компликација (пнеумонија), отежано зарастање рана (декубитусни улкуси) и статистички значајан пораст морталитета у угроженој популацији.</a:t>
            </a:r>
          </a:p>
        </p:txBody>
      </p:sp>
    </p:spTree>
    <p:extLst>
      <p:ext uri="{BB962C8B-B14F-4D97-AF65-F5344CB8AC3E}">
        <p14:creationId xmlns:p14="http://schemas.microsoft.com/office/powerpoint/2010/main" xmlns="" val="377091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Најтеже последице неадекватног протеинско-енергетског уноса трпе системи и органи са највишим нивоом синтезе протеина: хематопоезни и имунски систем и јетра, што је  нарочито  важно због функције неутрализације лекова и токсина.</a:t>
            </a:r>
          </a:p>
        </p:txBody>
      </p:sp>
    </p:spTree>
    <p:extLst>
      <p:ext uri="{BB962C8B-B14F-4D97-AF65-F5344CB8AC3E}">
        <p14:creationId xmlns:p14="http://schemas.microsoft.com/office/powerpoint/2010/main" xmlns="" val="188668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err="1" smtClean="0"/>
              <a:t>Узроци</a:t>
            </a:r>
            <a:r>
              <a:rPr lang="en-US" sz="2800" b="1" dirty="0" smtClean="0"/>
              <a:t> и </a:t>
            </a:r>
            <a:r>
              <a:rPr lang="en-US" sz="2800" b="1" dirty="0" err="1" smtClean="0"/>
              <a:t>последице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протеинско-енергетског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дефицита</a:t>
            </a:r>
            <a:endParaRPr lang="en-US" sz="2800" b="1" dirty="0" smtClean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 i="1" u="sng" dirty="0" err="1" smtClean="0"/>
              <a:t>Узроци</a:t>
            </a:r>
            <a:r>
              <a:rPr lang="en-US" sz="2800" dirty="0" smtClean="0"/>
              <a:t> 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 smtClean="0"/>
              <a:t>       </a:t>
            </a:r>
            <a:r>
              <a:rPr lang="en-US" sz="2800" b="1" dirty="0" smtClean="0"/>
              <a:t>-</a:t>
            </a:r>
            <a:r>
              <a:rPr lang="en-US" sz="2800" dirty="0" smtClean="0"/>
              <a:t> </a:t>
            </a:r>
            <a:r>
              <a:rPr lang="en-US" sz="2400" dirty="0" err="1" smtClean="0"/>
              <a:t>Смањење</a:t>
            </a:r>
            <a:r>
              <a:rPr lang="en-US" sz="2400" dirty="0" smtClean="0"/>
              <a:t> </a:t>
            </a:r>
            <a:r>
              <a:rPr lang="en-US" sz="2400" dirty="0" err="1" smtClean="0"/>
              <a:t>осетљивости</a:t>
            </a:r>
            <a:r>
              <a:rPr lang="en-US" sz="2400" dirty="0" smtClean="0"/>
              <a:t> </a:t>
            </a:r>
            <a:r>
              <a:rPr lang="en-US" sz="2400" dirty="0" err="1" smtClean="0"/>
              <a:t>чула</a:t>
            </a:r>
            <a:r>
              <a:rPr lang="en-US" sz="2400" dirty="0" smtClean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/>
              <a:t>         </a:t>
            </a:r>
            <a:r>
              <a:rPr lang="en-US" sz="2400" b="1" dirty="0" smtClean="0"/>
              <a:t>- </a:t>
            </a:r>
            <a:r>
              <a:rPr lang="en-US" sz="2400" dirty="0" err="1" smtClean="0"/>
              <a:t>Поремећај</a:t>
            </a:r>
            <a:r>
              <a:rPr lang="en-US" sz="2400" dirty="0" smtClean="0"/>
              <a:t> </a:t>
            </a:r>
            <a:r>
              <a:rPr lang="en-US" sz="2400" dirty="0" err="1" smtClean="0"/>
              <a:t>уноса</a:t>
            </a:r>
            <a:r>
              <a:rPr lang="en-US" sz="2400" dirty="0" smtClean="0"/>
              <a:t> </a:t>
            </a:r>
            <a:r>
              <a:rPr lang="en-US" sz="2400" dirty="0" err="1" smtClean="0"/>
              <a:t>хране</a:t>
            </a:r>
            <a:r>
              <a:rPr lang="en-US" sz="2400" dirty="0" smtClean="0"/>
              <a:t> и ГИТ </a:t>
            </a:r>
            <a:r>
              <a:rPr lang="en-US" sz="2400" dirty="0" err="1" smtClean="0"/>
              <a:t>болести</a:t>
            </a:r>
            <a:r>
              <a:rPr lang="en-US" sz="2400" dirty="0" smtClean="0"/>
              <a:t> (</a:t>
            </a:r>
            <a:r>
              <a:rPr lang="en-US" sz="2400" dirty="0" err="1" smtClean="0"/>
              <a:t>стоматолошки</a:t>
            </a:r>
            <a:r>
              <a:rPr lang="en-US" sz="2400" dirty="0" smtClean="0"/>
              <a:t> </a:t>
            </a:r>
            <a:r>
              <a:rPr lang="en-US" sz="2400" dirty="0" err="1" smtClean="0"/>
              <a:t>проблеми</a:t>
            </a:r>
            <a:r>
              <a:rPr lang="en-US" sz="2400" dirty="0" smtClean="0"/>
              <a:t>, </a:t>
            </a:r>
            <a:r>
              <a:rPr lang="en-US" sz="2400" dirty="0" err="1" smtClean="0"/>
              <a:t>ксеростомија</a:t>
            </a:r>
            <a:r>
              <a:rPr lang="en-US" sz="2400" dirty="0" smtClean="0"/>
              <a:t>, </a:t>
            </a:r>
            <a:r>
              <a:rPr lang="en-US" sz="2400" dirty="0" err="1" smtClean="0"/>
              <a:t>дисфагија</a:t>
            </a:r>
            <a:r>
              <a:rPr lang="en-US" sz="2400" dirty="0" smtClean="0"/>
              <a:t>, </a:t>
            </a:r>
            <a:r>
              <a:rPr lang="en-US" sz="2400" dirty="0" err="1" smtClean="0"/>
              <a:t>мучнина</a:t>
            </a:r>
            <a:r>
              <a:rPr lang="en-US" sz="2400" dirty="0" smtClean="0"/>
              <a:t>, </a:t>
            </a:r>
            <a:r>
              <a:rPr lang="en-US" sz="2400" dirty="0" err="1" smtClean="0"/>
              <a:t>повраћање</a:t>
            </a:r>
            <a:r>
              <a:rPr lang="en-US" sz="2400" dirty="0" smtClean="0"/>
              <a:t>, </a:t>
            </a:r>
            <a:r>
              <a:rPr lang="en-US" sz="2400" dirty="0" err="1" smtClean="0"/>
              <a:t>неадекватна</a:t>
            </a:r>
            <a:r>
              <a:rPr lang="en-US" sz="2400" dirty="0" smtClean="0"/>
              <a:t> </a:t>
            </a:r>
            <a:r>
              <a:rPr lang="en-US" sz="2400" dirty="0" err="1" smtClean="0"/>
              <a:t>апсорпција</a:t>
            </a:r>
            <a:r>
              <a:rPr lang="en-US" sz="2400" dirty="0" smtClean="0"/>
              <a:t> 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 smtClean="0"/>
              <a:t>искоришћавање</a:t>
            </a:r>
            <a:r>
              <a:rPr lang="en-US" sz="2400" dirty="0" smtClean="0"/>
              <a:t> – </a:t>
            </a:r>
            <a:r>
              <a:rPr lang="en-US" sz="2400" dirty="0" err="1" smtClean="0"/>
              <a:t>синдром</a:t>
            </a:r>
            <a:r>
              <a:rPr lang="en-US" sz="2400" dirty="0" smtClean="0"/>
              <a:t> </a:t>
            </a:r>
            <a:r>
              <a:rPr lang="en-US" sz="2400" dirty="0" err="1" smtClean="0"/>
              <a:t>малапсорпције</a:t>
            </a:r>
            <a:r>
              <a:rPr lang="en-US" sz="2400" dirty="0" smtClean="0"/>
              <a:t>, </a:t>
            </a:r>
            <a:r>
              <a:rPr lang="en-US" sz="2400" dirty="0" err="1" smtClean="0"/>
              <a:t>ахлорхидрија</a:t>
            </a:r>
            <a:r>
              <a:rPr lang="en-US" sz="2400" dirty="0" smtClean="0"/>
              <a:t>, </a:t>
            </a:r>
            <a:r>
              <a:rPr lang="en-US" sz="2400" dirty="0" err="1" smtClean="0"/>
              <a:t>поремећаји</a:t>
            </a:r>
            <a:r>
              <a:rPr lang="en-US" sz="2400" dirty="0" smtClean="0"/>
              <a:t> </a:t>
            </a:r>
            <a:r>
              <a:rPr lang="en-US" sz="2400" dirty="0" err="1" smtClean="0"/>
              <a:t>мотилитета</a:t>
            </a:r>
            <a:r>
              <a:rPr lang="en-US" sz="2400" dirty="0" smtClean="0"/>
              <a:t>, </a:t>
            </a:r>
            <a:r>
              <a:rPr lang="en-US" sz="2400" dirty="0" err="1" smtClean="0"/>
              <a:t>дијареја</a:t>
            </a:r>
            <a:r>
              <a:rPr lang="en-US" sz="2400" dirty="0" smtClean="0"/>
              <a:t>, </a:t>
            </a:r>
            <a:r>
              <a:rPr lang="en-US" sz="2400" dirty="0" err="1" smtClean="0"/>
              <a:t>рестриктивна</a:t>
            </a:r>
            <a:r>
              <a:rPr lang="en-US" sz="2400" dirty="0" smtClean="0"/>
              <a:t> </a:t>
            </a:r>
            <a:r>
              <a:rPr lang="en-US" sz="2400" dirty="0" err="1" smtClean="0"/>
              <a:t>дијета</a:t>
            </a:r>
            <a:r>
              <a:rPr lang="en-US" sz="2400" dirty="0" smtClean="0"/>
              <a:t>).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/>
              <a:t>         - </a:t>
            </a:r>
            <a:r>
              <a:rPr lang="en-US" sz="2400" dirty="0" err="1" smtClean="0"/>
              <a:t>Психо-социјална</a:t>
            </a:r>
            <a:r>
              <a:rPr lang="en-US" sz="2400" dirty="0" smtClean="0"/>
              <a:t> </a:t>
            </a:r>
            <a:r>
              <a:rPr lang="en-US" sz="2400" dirty="0" err="1" smtClean="0"/>
              <a:t>депривација</a:t>
            </a:r>
            <a:r>
              <a:rPr lang="en-US" sz="2400" dirty="0" smtClean="0"/>
              <a:t> (</a:t>
            </a:r>
            <a:r>
              <a:rPr lang="en-US" sz="2400" dirty="0" err="1" smtClean="0"/>
              <a:t>депресија</a:t>
            </a:r>
            <a:r>
              <a:rPr lang="en-US" sz="2400" dirty="0" smtClean="0"/>
              <a:t>, </a:t>
            </a:r>
            <a:r>
              <a:rPr lang="en-US" sz="2400" dirty="0" err="1" smtClean="0"/>
              <a:t>параноја</a:t>
            </a:r>
            <a:r>
              <a:rPr lang="en-US" sz="2400" dirty="0" smtClean="0"/>
              <a:t> </a:t>
            </a:r>
            <a:r>
              <a:rPr lang="en-US" sz="2400" dirty="0" err="1" smtClean="0"/>
              <a:t>позних</a:t>
            </a:r>
            <a:r>
              <a:rPr lang="en-US" sz="2400" dirty="0" smtClean="0"/>
              <a:t> </a:t>
            </a:r>
            <a:r>
              <a:rPr lang="en-US" sz="2400" dirty="0" err="1" smtClean="0"/>
              <a:t>година</a:t>
            </a:r>
            <a:r>
              <a:rPr lang="en-US" sz="2400" dirty="0" smtClean="0"/>
              <a:t>, </a:t>
            </a:r>
            <a:r>
              <a:rPr lang="en-US" sz="2400" dirty="0" err="1" smtClean="0"/>
              <a:t>когнитивни</a:t>
            </a:r>
            <a:r>
              <a:rPr lang="en-US" sz="2400" dirty="0" smtClean="0"/>
              <a:t> </a:t>
            </a:r>
            <a:r>
              <a:rPr lang="en-US" sz="2400" dirty="0" err="1" smtClean="0"/>
              <a:t>поремећаји</a:t>
            </a:r>
            <a:r>
              <a:rPr lang="en-US" sz="2400" dirty="0" smtClean="0"/>
              <a:t>, </a:t>
            </a:r>
            <a:r>
              <a:rPr lang="en-US" sz="2400" dirty="0" err="1" smtClean="0"/>
              <a:t>социјална</a:t>
            </a:r>
            <a:r>
              <a:rPr lang="en-US" sz="2400" dirty="0" smtClean="0"/>
              <a:t> </a:t>
            </a:r>
            <a:r>
              <a:rPr lang="en-US" sz="2400" dirty="0" err="1" smtClean="0"/>
              <a:t>изолација</a:t>
            </a:r>
            <a:r>
              <a:rPr lang="en-US" sz="2400" dirty="0" smtClean="0"/>
              <a:t>, </a:t>
            </a:r>
            <a:r>
              <a:rPr lang="en-US" sz="2400" dirty="0" err="1" smtClean="0"/>
              <a:t>економски</a:t>
            </a:r>
            <a:r>
              <a:rPr lang="en-US" sz="2400" dirty="0" smtClean="0"/>
              <a:t> </a:t>
            </a:r>
            <a:r>
              <a:rPr lang="en-US" sz="2400" dirty="0" err="1" smtClean="0"/>
              <a:t>проблеми</a:t>
            </a:r>
            <a:r>
              <a:rPr lang="en-US" sz="2400" dirty="0" smtClean="0"/>
              <a:t>, </a:t>
            </a:r>
            <a:r>
              <a:rPr lang="en-US" sz="2400" dirty="0" err="1" smtClean="0"/>
              <a:t>функционална</a:t>
            </a:r>
            <a:r>
              <a:rPr lang="en-US" sz="2400" dirty="0" smtClean="0"/>
              <a:t> </a:t>
            </a:r>
            <a:r>
              <a:rPr lang="en-US" sz="2400" dirty="0" err="1" smtClean="0"/>
              <a:t>зависност</a:t>
            </a:r>
            <a:r>
              <a:rPr lang="en-US" sz="2400" dirty="0" smtClean="0"/>
              <a:t>, </a:t>
            </a:r>
            <a:r>
              <a:rPr lang="en-US" sz="2400" dirty="0" err="1" smtClean="0"/>
              <a:t>пролонгирани</a:t>
            </a:r>
            <a:r>
              <a:rPr lang="en-US" sz="2400" dirty="0" smtClean="0"/>
              <a:t> 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 smtClean="0"/>
              <a:t>перзистентни</a:t>
            </a:r>
            <a:r>
              <a:rPr lang="en-US" sz="2400" dirty="0" smtClean="0"/>
              <a:t> </a:t>
            </a:r>
            <a:r>
              <a:rPr lang="en-US" sz="2400" dirty="0" err="1" smtClean="0"/>
              <a:t>дистрес</a:t>
            </a:r>
            <a:r>
              <a:rPr lang="en-US" sz="24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278006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43000"/>
            <a:ext cx="8229600" cy="5715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mtClean="0"/>
              <a:t> </a:t>
            </a:r>
            <a:r>
              <a:rPr lang="en-US" sz="2400" smtClean="0"/>
              <a:t>- (Поли)медикација (примена лекова који утичу на апетит и/или метаболизам нутријената).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smtClean="0"/>
              <a:t> - Алкохолизам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smtClean="0"/>
              <a:t> - Хронична системска обољења (плућа, јетре, бубрега, срца) која утичу на апетит и/или унос адекватне количине и врсте хране.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smtClean="0"/>
              <a:t> - Поремећаји функције ендокриних жлезда (хипертиреоза).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smtClean="0"/>
              <a:t> - Хроничне инфекције (туберкулоза) и фебрилна стања.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smtClean="0"/>
              <a:t> </a:t>
            </a:r>
            <a:r>
              <a:rPr lang="en-US" sz="2800" smtClean="0"/>
              <a:t>- </a:t>
            </a:r>
            <a:r>
              <a:rPr lang="en-US" sz="2400" smtClean="0"/>
              <a:t>Смањена физичка активност и функционална способност (мождани удар, Паркинсонова болест, артритис).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smtClean="0"/>
              <a:t>  - Малигно обољење.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smtClean="0"/>
              <a:t>  - Хируршка интервенција (повећане потребе због операција,опекотина,повреда).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 smtClean="0"/>
          </a:p>
        </p:txBody>
      </p:sp>
    </p:spTree>
    <p:extLst>
      <p:ext uri="{BB962C8B-B14F-4D97-AF65-F5344CB8AC3E}">
        <p14:creationId xmlns:p14="http://schemas.microsoft.com/office/powerpoint/2010/main" xmlns="" val="412852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838200"/>
            <a:ext cx="8229600" cy="60198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i="1" u="sng" dirty="0" err="1" smtClean="0"/>
              <a:t>Последице</a:t>
            </a:r>
            <a:r>
              <a:rPr lang="en-US" i="1" u="sng" dirty="0" smtClean="0"/>
              <a:t> :</a:t>
            </a:r>
          </a:p>
          <a:p>
            <a:pPr>
              <a:lnSpc>
                <a:spcPct val="90000"/>
              </a:lnSpc>
            </a:pPr>
            <a:endParaRPr lang="en-US" i="1" u="sng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 -</a:t>
            </a:r>
            <a:r>
              <a:rPr lang="sr-Cyrl-CS" sz="2800" dirty="0" smtClean="0"/>
              <a:t> Слабљење</a:t>
            </a:r>
            <a:r>
              <a:rPr lang="en-US" sz="2800" dirty="0" smtClean="0"/>
              <a:t> </a:t>
            </a:r>
            <a:r>
              <a:rPr lang="en-US" sz="2800" dirty="0" err="1" smtClean="0"/>
              <a:t>функционалног</a:t>
            </a:r>
            <a:r>
              <a:rPr lang="en-US" sz="2800" dirty="0" smtClean="0"/>
              <a:t> </a:t>
            </a:r>
            <a:r>
              <a:rPr lang="en-US" sz="2800" dirty="0" err="1" smtClean="0"/>
              <a:t>статуса</a:t>
            </a:r>
            <a:r>
              <a:rPr lang="en-US" sz="2800" dirty="0" smtClean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 - </a:t>
            </a:r>
            <a:r>
              <a:rPr lang="en-US" sz="2800" dirty="0" err="1" smtClean="0"/>
              <a:t>Лако</a:t>
            </a:r>
            <a:r>
              <a:rPr lang="en-US" sz="2800" dirty="0" smtClean="0"/>
              <a:t> </a:t>
            </a:r>
            <a:r>
              <a:rPr lang="en-US" sz="2800" dirty="0" err="1" smtClean="0"/>
              <a:t>замарање</a:t>
            </a:r>
            <a:r>
              <a:rPr lang="en-US" sz="2800" dirty="0" smtClean="0"/>
              <a:t>, </a:t>
            </a:r>
            <a:r>
              <a:rPr lang="en-US" sz="2800" dirty="0" err="1" smtClean="0"/>
              <a:t>малаксалост</a:t>
            </a:r>
            <a:r>
              <a:rPr lang="en-US" sz="2800" dirty="0" smtClean="0"/>
              <a:t>, </a:t>
            </a:r>
            <a:r>
              <a:rPr lang="en-US" sz="2800" dirty="0" err="1" smtClean="0"/>
              <a:t>анергија</a:t>
            </a:r>
            <a:r>
              <a:rPr lang="en-US" sz="2800" dirty="0" smtClean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 - </a:t>
            </a:r>
            <a:r>
              <a:rPr lang="en-US" sz="2800" dirty="0" err="1" smtClean="0"/>
              <a:t>Смањена</a:t>
            </a:r>
            <a:r>
              <a:rPr lang="en-US" sz="2800" dirty="0" smtClean="0"/>
              <a:t> </a:t>
            </a:r>
            <a:r>
              <a:rPr lang="en-US" sz="2800" dirty="0" err="1" smtClean="0"/>
              <a:t>маса</a:t>
            </a:r>
            <a:r>
              <a:rPr lang="en-US" sz="2800" dirty="0" smtClean="0"/>
              <a:t> и </a:t>
            </a:r>
            <a:r>
              <a:rPr lang="en-US" sz="2800" dirty="0" err="1" smtClean="0"/>
              <a:t>снага</a:t>
            </a:r>
            <a:r>
              <a:rPr lang="en-US" sz="2800" dirty="0" smtClean="0"/>
              <a:t> </a:t>
            </a:r>
            <a:r>
              <a:rPr lang="en-US" sz="2800" dirty="0" err="1" smtClean="0"/>
              <a:t>контракције</a:t>
            </a:r>
            <a:r>
              <a:rPr lang="en-US" sz="2800" dirty="0" smtClean="0"/>
              <a:t> </a:t>
            </a:r>
            <a:r>
              <a:rPr lang="en-US" sz="2800" dirty="0" err="1" smtClean="0"/>
              <a:t>мишића</a:t>
            </a:r>
            <a:r>
              <a:rPr lang="en-US" sz="2800" dirty="0" smtClean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 - </a:t>
            </a:r>
            <a:r>
              <a:rPr lang="en-US" sz="2800" dirty="0" err="1" smtClean="0"/>
              <a:t>Ортостатска</a:t>
            </a:r>
            <a:r>
              <a:rPr lang="en-US" sz="2800" dirty="0" smtClean="0"/>
              <a:t> </a:t>
            </a:r>
            <a:r>
              <a:rPr lang="en-US" sz="2800" dirty="0" err="1" smtClean="0"/>
              <a:t>хипотензија</a:t>
            </a:r>
            <a:r>
              <a:rPr lang="en-US" sz="2800" dirty="0" smtClean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 - </a:t>
            </a:r>
            <a:r>
              <a:rPr lang="en-US" sz="2800" dirty="0" err="1" smtClean="0"/>
              <a:t>Појава</a:t>
            </a:r>
            <a:r>
              <a:rPr lang="en-US" sz="2800" dirty="0" smtClean="0"/>
              <a:t> </a:t>
            </a:r>
            <a:r>
              <a:rPr lang="en-US" sz="2800" dirty="0" err="1" smtClean="0"/>
              <a:t>едема</a:t>
            </a:r>
            <a:r>
              <a:rPr lang="en-US" sz="2800" dirty="0" smtClean="0"/>
              <a:t>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ногама</a:t>
            </a:r>
            <a:r>
              <a:rPr lang="en-US" sz="2800" dirty="0" smtClean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 - </a:t>
            </a:r>
            <a:r>
              <a:rPr lang="en-US" sz="2800" dirty="0" err="1" smtClean="0"/>
              <a:t>Анемија</a:t>
            </a:r>
            <a:r>
              <a:rPr lang="en-US" sz="2800" dirty="0" smtClean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 - </a:t>
            </a:r>
            <a:r>
              <a:rPr lang="en-US" sz="2800" dirty="0" err="1" smtClean="0"/>
              <a:t>Поремећај</a:t>
            </a:r>
            <a:r>
              <a:rPr lang="en-US" sz="2800" dirty="0" smtClean="0"/>
              <a:t> </a:t>
            </a:r>
            <a:r>
              <a:rPr lang="en-US" sz="2800" dirty="0" err="1" smtClean="0"/>
              <a:t>имунитета</a:t>
            </a:r>
            <a:r>
              <a:rPr lang="en-US" sz="2800" dirty="0" smtClean="0"/>
              <a:t> и </a:t>
            </a:r>
            <a:r>
              <a:rPr lang="en-US" sz="2800" dirty="0" err="1" smtClean="0"/>
              <a:t>секундарне</a:t>
            </a:r>
            <a:r>
              <a:rPr lang="en-US" sz="2800" dirty="0" smtClean="0"/>
              <a:t> </a:t>
            </a:r>
            <a:r>
              <a:rPr lang="en-US" sz="2800" dirty="0" err="1" smtClean="0"/>
              <a:t>инфекције</a:t>
            </a:r>
            <a:r>
              <a:rPr lang="en-US" sz="2800" dirty="0" smtClean="0"/>
              <a:t> (</a:t>
            </a:r>
            <a:r>
              <a:rPr lang="en-US" sz="2800" dirty="0" err="1" smtClean="0"/>
              <a:t>смањено</a:t>
            </a:r>
            <a:r>
              <a:rPr lang="en-US" sz="2800" dirty="0" smtClean="0"/>
              <a:t> </a:t>
            </a:r>
            <a:r>
              <a:rPr lang="en-US" sz="2800" dirty="0" err="1" smtClean="0"/>
              <a:t>стварање</a:t>
            </a:r>
            <a:r>
              <a:rPr lang="en-US" sz="2800" dirty="0" smtClean="0"/>
              <a:t> </a:t>
            </a:r>
            <a:r>
              <a:rPr lang="en-US" sz="2800" dirty="0" err="1" smtClean="0"/>
              <a:t>серумских</a:t>
            </a:r>
            <a:r>
              <a:rPr lang="en-US" sz="2800" dirty="0" smtClean="0"/>
              <a:t> </a:t>
            </a:r>
            <a:r>
              <a:rPr lang="en-US" sz="2800" dirty="0" err="1" smtClean="0"/>
              <a:t>антитела</a:t>
            </a:r>
            <a:r>
              <a:rPr lang="en-US" sz="2800" dirty="0" smtClean="0"/>
              <a:t>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антигени</a:t>
            </a:r>
            <a:r>
              <a:rPr lang="en-US" sz="2800" dirty="0" smtClean="0"/>
              <a:t> </a:t>
            </a:r>
            <a:r>
              <a:rPr lang="en-US" sz="2800" dirty="0" err="1" smtClean="0"/>
              <a:t>стимулус</a:t>
            </a:r>
            <a:r>
              <a:rPr lang="en-US" sz="2800" dirty="0" smtClean="0"/>
              <a:t>, </a:t>
            </a:r>
            <a:r>
              <a:rPr lang="en-US" sz="2800" dirty="0" err="1" smtClean="0"/>
              <a:t>смањена</a:t>
            </a:r>
            <a:r>
              <a:rPr lang="en-US" sz="2800" dirty="0" smtClean="0"/>
              <a:t> </a:t>
            </a:r>
            <a:r>
              <a:rPr lang="en-US" sz="2800" dirty="0" err="1" smtClean="0"/>
              <a:t>активност</a:t>
            </a:r>
            <a:r>
              <a:rPr lang="en-US" sz="2800" dirty="0" smtClean="0"/>
              <a:t> НК </a:t>
            </a:r>
            <a:r>
              <a:rPr lang="en-US" sz="2800" dirty="0" err="1" smtClean="0"/>
              <a:t>ћелија</a:t>
            </a:r>
            <a:r>
              <a:rPr lang="en-US" sz="2800" dirty="0" smtClean="0"/>
              <a:t>).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 - </a:t>
            </a:r>
            <a:r>
              <a:rPr lang="en-US" sz="2800" dirty="0" err="1" smtClean="0"/>
              <a:t>Повећана</a:t>
            </a:r>
            <a:r>
              <a:rPr lang="en-US" sz="2800" dirty="0" smtClean="0"/>
              <a:t> </a:t>
            </a:r>
            <a:r>
              <a:rPr lang="en-US" sz="2800" dirty="0" err="1" smtClean="0"/>
              <a:t>инциденција</a:t>
            </a:r>
            <a:r>
              <a:rPr lang="en-US" sz="2800" dirty="0" smtClean="0"/>
              <a:t> </a:t>
            </a:r>
            <a:r>
              <a:rPr lang="en-US" sz="2800" dirty="0" err="1" smtClean="0"/>
              <a:t>прелома</a:t>
            </a:r>
            <a:r>
              <a:rPr lang="en-US" sz="2800" dirty="0" smtClean="0"/>
              <a:t> (</a:t>
            </a:r>
            <a:r>
              <a:rPr lang="en-US" sz="2800" dirty="0" err="1" smtClean="0"/>
              <a:t>кука</a:t>
            </a:r>
            <a:r>
              <a:rPr lang="en-US" sz="28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18344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268413"/>
            <a:ext cx="8147050" cy="432117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Гојазност</a:t>
            </a:r>
            <a:r>
              <a:rPr lang="sr-Latn-CS" sz="3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(lat</a:t>
            </a:r>
            <a:r>
              <a:rPr lang="sr-Latn-CS" sz="3000" dirty="0" smtClean="0">
                <a:latin typeface="Times New Roman" pitchFamily="18" charset="0"/>
              </a:rPr>
              <a:t>. </a:t>
            </a:r>
            <a:r>
              <a:rPr lang="sr-Latn-CS" sz="3000" i="1" dirty="0" smtClean="0">
                <a:latin typeface="Times New Roman" pitchFamily="18" charset="0"/>
              </a:rPr>
              <a:t>ob</a:t>
            </a:r>
            <a:r>
              <a:rPr lang="en-US" sz="3000" i="1" dirty="0" smtClean="0">
                <a:latin typeface="Times New Roman" pitchFamily="18" charset="0"/>
              </a:rPr>
              <a:t>e</a:t>
            </a:r>
            <a:r>
              <a:rPr lang="sr-Latn-CS" sz="3000" i="1" dirty="0" smtClean="0">
                <a:latin typeface="Times New Roman" pitchFamily="18" charset="0"/>
              </a:rPr>
              <a:t>sitas</a:t>
            </a:r>
            <a:r>
              <a:rPr lang="sr-Latn-CS" sz="3000" dirty="0" smtClean="0">
                <a:latin typeface="Times New Roman" pitchFamily="18" charset="0"/>
              </a:rPr>
              <a:t>) је хроничnа бoлeст</a:t>
            </a:r>
            <a:r>
              <a:rPr lang="en-US" sz="3000" dirty="0" smtClean="0">
                <a:latin typeface="Times New Roman" pitchFamily="18" charset="0"/>
              </a:rPr>
              <a:t> </a:t>
            </a:r>
            <a:r>
              <a:rPr lang="sr-Latn-CS" sz="3000" dirty="0" smtClean="0">
                <a:latin typeface="Times New Roman" pitchFamily="18" charset="0"/>
              </a:rPr>
              <a:t>кoja se </a:t>
            </a:r>
            <a:r>
              <a:rPr lang="sr-Cyrl-CS" sz="3000" dirty="0" smtClean="0">
                <a:latin typeface="Times New Roman" pitchFamily="18" charset="0"/>
              </a:rPr>
              <a:t>ис</a:t>
            </a:r>
            <a:r>
              <a:rPr lang="sr-Latn-CS" sz="3000" dirty="0" smtClean="0">
                <a:latin typeface="Times New Roman" pitchFamily="18" charset="0"/>
              </a:rPr>
              <a:t>пoљaвa </a:t>
            </a:r>
            <a:r>
              <a:rPr lang="sr-Cyrl-CS" sz="3000" dirty="0" smtClean="0">
                <a:latin typeface="Times New Roman" pitchFamily="18" charset="0"/>
              </a:rPr>
              <a:t>п</a:t>
            </a:r>
            <a:r>
              <a:rPr lang="sr-Latn-CS" sz="3000" dirty="0" smtClean="0">
                <a:latin typeface="Times New Roman" pitchFamily="18" charset="0"/>
              </a:rPr>
              <a:t>ре</a:t>
            </a:r>
            <a:r>
              <a:rPr lang="sr-Cyrl-CS" sz="3000" dirty="0" smtClean="0">
                <a:latin typeface="Times New Roman" pitchFamily="18" charset="0"/>
              </a:rPr>
              <a:t>к</a:t>
            </a:r>
            <a:r>
              <a:rPr lang="sr-Latn-CS" sz="3000" dirty="0" smtClean="0">
                <a:latin typeface="Times New Roman" pitchFamily="18" charset="0"/>
              </a:rPr>
              <a:t>омe</a:t>
            </a:r>
            <a:r>
              <a:rPr lang="sr-Cyrl-CS" sz="3000" dirty="0" smtClean="0">
                <a:latin typeface="Times New Roman" pitchFamily="18" charset="0"/>
              </a:rPr>
              <a:t>р</a:t>
            </a:r>
            <a:r>
              <a:rPr lang="sr-Latn-CS" sz="3000" dirty="0" smtClean="0">
                <a:latin typeface="Times New Roman" pitchFamily="18" charset="0"/>
              </a:rPr>
              <a:t>ни</a:t>
            </a:r>
            <a:r>
              <a:rPr lang="sr-Cyrl-CS" sz="3000" dirty="0" smtClean="0">
                <a:latin typeface="Times New Roman" pitchFamily="18" charset="0"/>
              </a:rPr>
              <a:t>м</a:t>
            </a:r>
            <a:r>
              <a:rPr lang="sr-Latn-CS" sz="3000" dirty="0" smtClean="0">
                <a:latin typeface="Times New Roman" pitchFamily="18" charset="0"/>
              </a:rPr>
              <a:t> наку</a:t>
            </a:r>
            <a:r>
              <a:rPr lang="sr-Cyrl-CS" sz="3000" dirty="0" smtClean="0">
                <a:latin typeface="Times New Roman" pitchFamily="18" charset="0"/>
              </a:rPr>
              <a:t>пљ</a:t>
            </a:r>
            <a:r>
              <a:rPr lang="sr-Latn-CS" sz="3000" dirty="0" smtClean="0">
                <a:latin typeface="Times New Roman" pitchFamily="18" charset="0"/>
              </a:rPr>
              <a:t>ањем маст</a:t>
            </a:r>
            <a:r>
              <a:rPr lang="sr-Cyrl-CS" sz="3000" dirty="0" smtClean="0">
                <a:latin typeface="Times New Roman" pitchFamily="18" charset="0"/>
              </a:rPr>
              <a:t>и у </a:t>
            </a:r>
            <a:r>
              <a:rPr lang="sr-Latn-CS" sz="3000" dirty="0" smtClean="0">
                <a:latin typeface="Times New Roman" pitchFamily="18" charset="0"/>
              </a:rPr>
              <a:t> организм</a:t>
            </a:r>
            <a:r>
              <a:rPr lang="sr-Cyrl-CS" sz="3000" dirty="0" smtClean="0">
                <a:latin typeface="Times New Roman" pitchFamily="18" charset="0"/>
              </a:rPr>
              <a:t>у</a:t>
            </a:r>
            <a:r>
              <a:rPr lang="sr-Latn-CS" sz="3000" dirty="0" smtClean="0">
                <a:latin typeface="Times New Roman" pitchFamily="18" charset="0"/>
              </a:rPr>
              <a:t> </a:t>
            </a:r>
            <a:r>
              <a:rPr lang="sr-Cyrl-CS" sz="3000" dirty="0" smtClean="0">
                <a:latin typeface="Times New Roman" pitchFamily="18" charset="0"/>
              </a:rPr>
              <a:t> и </a:t>
            </a:r>
            <a:r>
              <a:rPr lang="sr-Latn-CS" sz="3000" dirty="0" smtClean="0">
                <a:latin typeface="Times New Roman" pitchFamily="18" charset="0"/>
              </a:rPr>
              <a:t>повећањем телесне </a:t>
            </a:r>
            <a:r>
              <a:rPr lang="sr-Cyrl-CS" sz="3000" dirty="0" smtClean="0">
                <a:latin typeface="Times New Roman" pitchFamily="18" charset="0"/>
              </a:rPr>
              <a:t>т</a:t>
            </a:r>
            <a:r>
              <a:rPr lang="sr-Latn-CS" sz="3000" dirty="0" smtClean="0">
                <a:latin typeface="Times New Roman" pitchFamily="18" charset="0"/>
              </a:rPr>
              <a:t>eжинe.</a:t>
            </a:r>
            <a:endParaRPr lang="sr-Cyrl-CS" sz="3000" dirty="0" smtClean="0">
              <a:latin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en-US" sz="3000" dirty="0" smtClean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sr-Latn-CS" sz="3000" dirty="0" smtClean="0">
                <a:latin typeface="Times New Roman" pitchFamily="18" charset="0"/>
              </a:rPr>
              <a:t>Свако повећањe тeлeснe </a:t>
            </a:r>
            <a:r>
              <a:rPr lang="sr-Cyrl-CS" sz="3000" dirty="0" smtClean="0">
                <a:latin typeface="Times New Roman" pitchFamily="18" charset="0"/>
              </a:rPr>
              <a:t>т</a:t>
            </a:r>
            <a:r>
              <a:rPr lang="sr-Latn-CS" sz="3000" dirty="0" smtClean="0">
                <a:latin typeface="Times New Roman" pitchFamily="18" charset="0"/>
              </a:rPr>
              <a:t>ежинe за 10% и више од </a:t>
            </a:r>
            <a:r>
              <a:rPr lang="sr-Cyrl-CS" sz="3000" dirty="0" smtClean="0">
                <a:latin typeface="Times New Roman" pitchFamily="18" charset="0"/>
              </a:rPr>
              <a:t>и</a:t>
            </a:r>
            <a:r>
              <a:rPr lang="sr-Latn-CS" sz="3000" dirty="0" smtClean="0">
                <a:latin typeface="Times New Roman" pitchFamily="18" charset="0"/>
              </a:rPr>
              <a:t>дeалнe означава се кaо гојaзност.</a:t>
            </a:r>
            <a:endParaRPr lang="sr-Cyrl-CS" sz="3000" dirty="0" smtClean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sr-Cyrl-CS" sz="3000" dirty="0" smtClean="0">
                <a:latin typeface="Times New Roman" pitchFamily="18" charset="0"/>
              </a:rPr>
              <a:t>Е66</a:t>
            </a:r>
            <a:r>
              <a:rPr lang="sr-Latn-CS" sz="3000" dirty="0" smtClean="0">
                <a:latin typeface="Times New Roman" pitchFamily="18" charset="0"/>
              </a:rPr>
              <a:t> </a:t>
            </a:r>
            <a:r>
              <a:rPr lang="en-US" sz="3000" dirty="0" smtClean="0">
                <a:latin typeface="Times New Roman" pitchFamily="18" charset="0"/>
              </a:rPr>
              <a:t>- MKB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0" y="457200"/>
            <a:ext cx="4495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3200" dirty="0" smtClean="0"/>
              <a:t>ГОЈАЗНОСТ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382000" cy="5867400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endParaRPr lang="sr-Latn-CS" sz="1800" smtClean="0"/>
          </a:p>
          <a:p>
            <a:pPr algn="just">
              <a:lnSpc>
                <a:spcPct val="80000"/>
              </a:lnSpc>
              <a:buFontTx/>
              <a:buNone/>
            </a:pPr>
            <a:r>
              <a:rPr lang="sr-Latn-CS" sz="1800" b="1" smtClean="0">
                <a:solidFill>
                  <a:srgbClr val="000000"/>
                </a:solidFill>
                <a:latin typeface="Times New Roman" pitchFamily="18" charset="0"/>
              </a:rPr>
              <a:t>Инциденција алергијских реакција последњих година се драматично повећава</a:t>
            </a: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!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800" b="1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sr-Latn-CS" sz="1800" b="1" i="1" smtClean="0">
                <a:solidFill>
                  <a:srgbClr val="FF0000"/>
                </a:solidFill>
                <a:latin typeface="Times New Roman" pitchFamily="18" charset="0"/>
              </a:rPr>
              <a:t>Алергијске реакције се јављају у више од половине становника УСА-а </a:t>
            </a:r>
            <a:r>
              <a:rPr lang="en-US" sz="1800" b="1" i="1" smtClean="0">
                <a:solidFill>
                  <a:srgbClr val="FF0000"/>
                </a:solidFill>
                <a:latin typeface="Times New Roman" pitchFamily="18" charset="0"/>
              </a:rPr>
              <a:t>(54</a:t>
            </a:r>
            <a:r>
              <a:rPr lang="sr-Latn-CS" sz="1800" b="1" i="1" smtClean="0">
                <a:solidFill>
                  <a:srgbClr val="FF0000"/>
                </a:solidFill>
                <a:latin typeface="Times New Roman" pitchFamily="18" charset="0"/>
              </a:rPr>
              <a:t>,</a:t>
            </a:r>
            <a:r>
              <a:rPr lang="en-US" sz="1800" b="1" i="1" smtClean="0">
                <a:solidFill>
                  <a:srgbClr val="FF0000"/>
                </a:solidFill>
                <a:latin typeface="Times New Roman" pitchFamily="18" charset="0"/>
              </a:rPr>
              <a:t>6</a:t>
            </a:r>
            <a:r>
              <a:rPr lang="sr-Latn-CS" sz="1800" b="1" i="1" smtClean="0">
                <a:solidFill>
                  <a:srgbClr val="FF0000"/>
                </a:solidFill>
                <a:latin typeface="Times New Roman" pitchFamily="18" charset="0"/>
              </a:rPr>
              <a:t>%).</a:t>
            </a:r>
            <a:endParaRPr lang="en-US" sz="1800" b="1" i="1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800" b="1" i="1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sr-Latn-CS" sz="1800" b="1" smtClean="0">
                <a:solidFill>
                  <a:srgbClr val="000000"/>
                </a:solidFill>
                <a:latin typeface="Times New Roman" pitchFamily="18" charset="0"/>
              </a:rPr>
              <a:t>Алергије су на шестом месту хроничних болести у УСА, а лечење на годишњем нивоу кошта око 18 милијарди долара</a:t>
            </a: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endParaRPr lang="sr-Latn-CS" sz="1800" b="1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800" b="1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sr-Latn-CS" sz="1800" b="1" smtClean="0">
                <a:solidFill>
                  <a:srgbClr val="000000"/>
                </a:solidFill>
                <a:latin typeface="Times New Roman" pitchFamily="18" charset="0"/>
              </a:rPr>
              <a:t>Нутритивне алергије могу се </a:t>
            </a: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јавити у свако</a:t>
            </a:r>
            <a:r>
              <a:rPr lang="sr-Latn-CS" sz="1800" b="1" smtClean="0">
                <a:solidFill>
                  <a:srgbClr val="000000"/>
                </a:solidFill>
                <a:latin typeface="Times New Roman" pitchFamily="18" charset="0"/>
              </a:rPr>
              <a:t>м</a:t>
            </a: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1800" b="1" smtClean="0">
                <a:solidFill>
                  <a:srgbClr val="000000"/>
                </a:solidFill>
                <a:latin typeface="Times New Roman" pitchFamily="18" charset="0"/>
              </a:rPr>
              <a:t>ж</a:t>
            </a: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ивотно</a:t>
            </a:r>
            <a:r>
              <a:rPr lang="sr-Latn-CS" sz="1800" b="1" smtClean="0">
                <a:solidFill>
                  <a:srgbClr val="000000"/>
                </a:solidFill>
                <a:latin typeface="Times New Roman" pitchFamily="18" charset="0"/>
              </a:rPr>
              <a:t>м</a:t>
            </a: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 доб</a:t>
            </a:r>
            <a:r>
              <a:rPr lang="sr-Latn-CS" sz="1800" b="1" smtClean="0">
                <a:solidFill>
                  <a:srgbClr val="000000"/>
                </a:solidFill>
                <a:latin typeface="Times New Roman" pitchFamily="18" charset="0"/>
              </a:rPr>
              <a:t>у</a:t>
            </a: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. Нај</a:t>
            </a:r>
            <a:r>
              <a:rPr lang="sr-Latn-CS" sz="1800" b="1" smtClean="0">
                <a:solidFill>
                  <a:srgbClr val="000000"/>
                </a:solidFill>
                <a:latin typeface="Times New Roman" pitchFamily="18" charset="0"/>
              </a:rPr>
              <a:t>ч</a:t>
            </a: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е</a:t>
            </a:r>
            <a:r>
              <a:rPr lang="sr-Latn-CS" sz="1800" b="1" smtClean="0">
                <a:solidFill>
                  <a:srgbClr val="000000"/>
                </a:solidFill>
                <a:latin typeface="Times New Roman" pitchFamily="18" charset="0"/>
              </a:rPr>
              <a:t>шћ</a:t>
            </a: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е су у првим</a:t>
            </a:r>
            <a:r>
              <a:rPr lang="sr-Latn-CS" sz="1800" b="1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годинама </a:t>
            </a:r>
            <a:r>
              <a:rPr lang="sr-Latn-CS" sz="1800" b="1" smtClean="0">
                <a:solidFill>
                  <a:srgbClr val="000000"/>
                </a:solidFill>
                <a:latin typeface="Times New Roman" pitchFamily="18" charset="0"/>
              </a:rPr>
              <a:t>ж</a:t>
            </a: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ивота. </a:t>
            </a:r>
            <a:endParaRPr lang="sr-Latn-CS" sz="1800" b="1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800" b="1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У развијеним </a:t>
            </a:r>
            <a:r>
              <a:rPr lang="sr-Latn-CS" sz="1800" b="1" smtClean="0">
                <a:solidFill>
                  <a:srgbClr val="000000"/>
                </a:solidFill>
                <a:latin typeface="Times New Roman" pitchFamily="18" charset="0"/>
              </a:rPr>
              <a:t>западним </a:t>
            </a: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земљама наводи се у</a:t>
            </a:r>
            <a:r>
              <a:rPr lang="sr-Latn-CS" sz="1800" b="1" smtClean="0">
                <a:solidFill>
                  <a:srgbClr val="000000"/>
                </a:solidFill>
                <a:latin typeface="Times New Roman" pitchFamily="18" charset="0"/>
              </a:rPr>
              <a:t>ч</a:t>
            </a: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есталост</a:t>
            </a:r>
            <a:r>
              <a:rPr lang="sr-Latn-CS" sz="1800" b="1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тих реакција у деце од 8 - 28%. </a:t>
            </a:r>
            <a:endParaRPr lang="sr-Latn-CS" sz="1800" b="1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1800" b="1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У одраслих су знатно ре</a:t>
            </a:r>
            <a:r>
              <a:rPr lang="sr-Latn-CS" sz="1800" b="1" smtClean="0">
                <a:solidFill>
                  <a:srgbClr val="000000"/>
                </a:solidFill>
                <a:latin typeface="Times New Roman" pitchFamily="18" charset="0"/>
              </a:rPr>
              <a:t>ђ</a:t>
            </a: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е: 1,4 - 1,8%.</a:t>
            </a:r>
            <a:endParaRPr lang="sr-Latn-CS" sz="1800" b="1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en-US" sz="1800" b="1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Алергијске реакције на храну </a:t>
            </a:r>
            <a:r>
              <a:rPr lang="sr-Latn-CS" sz="1800" b="1" smtClean="0">
                <a:solidFill>
                  <a:srgbClr val="000000"/>
                </a:solidFill>
                <a:latin typeface="Times New Roman" pitchFamily="18" charset="0"/>
              </a:rPr>
              <a:t>ч</a:t>
            </a: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е</a:t>
            </a:r>
            <a:r>
              <a:rPr lang="sr-Latn-CS" sz="1800" b="1" smtClean="0">
                <a:solidFill>
                  <a:srgbClr val="000000"/>
                </a:solidFill>
                <a:latin typeface="Times New Roman" pitchFamily="18" charset="0"/>
              </a:rPr>
              <a:t>шћ</a:t>
            </a: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е су у деце која имају неку другу</a:t>
            </a:r>
            <a:r>
              <a:rPr lang="sr-Latn-CS" sz="1800" b="1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алергијску болест (атопијски дерматитис) или су те болести присутне у </a:t>
            </a:r>
            <a:r>
              <a:rPr lang="sr-Latn-CS" sz="1800" b="1" smtClean="0">
                <a:solidFill>
                  <a:srgbClr val="000000"/>
                </a:solidFill>
                <a:latin typeface="Times New Roman" pitchFamily="18" charset="0"/>
              </a:rPr>
              <a:t>породици</a:t>
            </a:r>
            <a:r>
              <a:rPr lang="en-US" sz="1800" b="1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21966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560" y="1124744"/>
            <a:ext cx="8229600" cy="452596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sr-Latn-CS" sz="2900" dirty="0" smtClean="0">
                <a:latin typeface="Times New Roman" pitchFamily="18" charset="0"/>
              </a:rPr>
              <a:t>Она доводи до бројних и тешких компликација на многим органима и органским системима. </a:t>
            </a:r>
            <a:endParaRPr lang="en-US" sz="29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900" dirty="0" smtClean="0">
                <a:latin typeface="Times New Roman" pitchFamily="18" charset="0"/>
              </a:rPr>
              <a:t>Осим што спада у главне факторе ризика за настанак широке лепезе кардиоваскуларних обољења, она делује и индиректно узрокујући друге болести. </a:t>
            </a:r>
            <a:endParaRPr lang="en-US" sz="29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900" dirty="0" smtClean="0">
                <a:latin typeface="Times New Roman" pitchFamily="18" charset="0"/>
              </a:rPr>
              <a:t>На тај начин, гојазност поред очигледних естетских, може створити и озбиљне здравствене проблеме и да тако утиче на квалитет живота</a:t>
            </a:r>
            <a:r>
              <a:rPr lang="en-US" sz="2900" dirty="0" smtClean="0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900" dirty="0" smtClean="0">
                <a:latin typeface="Times New Roman" pitchFamily="18" charset="0"/>
              </a:rPr>
              <a:t>Епидемија</a:t>
            </a:r>
            <a:r>
              <a:rPr lang="en-US" sz="2900" dirty="0" smtClean="0">
                <a:latin typeface="Times New Roman" pitchFamily="18" charset="0"/>
              </a:rPr>
              <a:t> </a:t>
            </a:r>
            <a:r>
              <a:rPr lang="sr-Latn-CS" sz="2900" dirty="0" smtClean="0">
                <a:latin typeface="Times New Roman" pitchFamily="18" charset="0"/>
              </a:rPr>
              <a:t>овог обољења је широм света у сталном порасту, те се гојазност сврстава међу водеће болести савремене цивилизације</a:t>
            </a:r>
            <a:endParaRPr lang="en-US" sz="29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sr-Cyrl-C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Гојазност</a:t>
            </a:r>
            <a:r>
              <a:rPr lang="sr-Latn-C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sr-Cyrl-C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кроз историју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sr-Latn-CS" sz="3400" smtClean="0">
                <a:latin typeface="Times New Roman" pitchFamily="18" charset="0"/>
              </a:rPr>
              <a:t>Гојазност се сматра најстаријим метаболичким обољењем. </a:t>
            </a:r>
            <a:endParaRPr lang="en-US" sz="3400" smtClean="0">
              <a:latin typeface="Times New Roman" pitchFamily="18" charset="0"/>
            </a:endParaRPr>
          </a:p>
          <a:p>
            <a:pPr eaLnBrk="1" hangingPunct="1"/>
            <a:r>
              <a:rPr lang="sr-Latn-CS" sz="3400" smtClean="0">
                <a:latin typeface="Times New Roman" pitchFamily="18" charset="0"/>
              </a:rPr>
              <a:t>На већем броју пронађених статуа у различитим периодима историјског развитка, увек су приказиване гојазне особе. </a:t>
            </a:r>
            <a:endParaRPr lang="en-US" sz="3400" smtClean="0">
              <a:latin typeface="Times New Roman" pitchFamily="18" charset="0"/>
            </a:endParaRPr>
          </a:p>
          <a:p>
            <a:pPr eaLnBrk="1" hangingPunct="1"/>
            <a:r>
              <a:rPr lang="sr-Latn-CS" sz="3400" smtClean="0">
                <a:latin typeface="Times New Roman" pitchFamily="18" charset="0"/>
              </a:rPr>
              <a:t>Такође, и анализом тела египатских мумија установљена је појава гојазности.</a:t>
            </a:r>
            <a:endParaRPr lang="en-US" sz="34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99965" y="2312044"/>
            <a:ext cx="7535863" cy="3993715"/>
            <a:chOff x="448" y="921"/>
            <a:chExt cx="4867" cy="3303"/>
          </a:xfrm>
        </p:grpSpPr>
        <p:sp>
          <p:nvSpPr>
            <p:cNvPr id="106500" name="Rectangle 3"/>
            <p:cNvSpPr>
              <a:spLocks noChangeArrowheads="1"/>
            </p:cNvSpPr>
            <p:nvPr/>
          </p:nvSpPr>
          <p:spPr bwMode="auto">
            <a:xfrm>
              <a:off x="448" y="3936"/>
              <a:ext cx="1195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6501" name="Rectangle 4"/>
            <p:cNvSpPr>
              <a:spLocks noChangeArrowheads="1"/>
            </p:cNvSpPr>
            <p:nvPr/>
          </p:nvSpPr>
          <p:spPr bwMode="auto">
            <a:xfrm>
              <a:off x="1984" y="3936"/>
              <a:ext cx="1792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6502" name="Rectangle 5"/>
            <p:cNvSpPr>
              <a:spLocks noChangeArrowheads="1"/>
            </p:cNvSpPr>
            <p:nvPr/>
          </p:nvSpPr>
          <p:spPr bwMode="auto">
            <a:xfrm>
              <a:off x="448" y="3936"/>
              <a:ext cx="1195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6503" name="Rectangle 6"/>
            <p:cNvSpPr>
              <a:spLocks noChangeArrowheads="1"/>
            </p:cNvSpPr>
            <p:nvPr/>
          </p:nvSpPr>
          <p:spPr bwMode="auto">
            <a:xfrm>
              <a:off x="1984" y="3936"/>
              <a:ext cx="1792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6504" name="AutoShape 7"/>
            <p:cNvSpPr>
              <a:spLocks noChangeArrowheads="1"/>
            </p:cNvSpPr>
            <p:nvPr/>
          </p:nvSpPr>
          <p:spPr bwMode="auto">
            <a:xfrm rot="16200000" flipH="1">
              <a:off x="2389" y="3016"/>
              <a:ext cx="912" cy="299"/>
            </a:xfrm>
            <a:prstGeom prst="rightArrow">
              <a:avLst>
                <a:gd name="adj1" fmla="val 50000"/>
                <a:gd name="adj2" fmla="val 76424"/>
              </a:avLst>
            </a:prstGeom>
            <a:solidFill>
              <a:srgbClr val="7030A0"/>
            </a:solidFill>
            <a:ln w="12700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6505" name="AutoShape 8"/>
            <p:cNvSpPr>
              <a:spLocks noChangeArrowheads="1"/>
            </p:cNvSpPr>
            <p:nvPr/>
          </p:nvSpPr>
          <p:spPr bwMode="auto">
            <a:xfrm rot="16200000" flipH="1">
              <a:off x="2406" y="1765"/>
              <a:ext cx="912" cy="299"/>
            </a:xfrm>
            <a:prstGeom prst="rightArrow">
              <a:avLst>
                <a:gd name="adj1" fmla="val 50000"/>
                <a:gd name="adj2" fmla="val 76424"/>
              </a:avLst>
            </a:prstGeom>
            <a:solidFill>
              <a:srgbClr val="7030A0"/>
            </a:solidFill>
            <a:ln w="12700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6507" name="Rectangle 10"/>
            <p:cNvSpPr>
              <a:spLocks noChangeArrowheads="1"/>
            </p:cNvSpPr>
            <p:nvPr/>
          </p:nvSpPr>
          <p:spPr bwMode="auto">
            <a:xfrm>
              <a:off x="2186" y="921"/>
              <a:ext cx="1591" cy="37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defTabSz="762000" eaLnBrk="0" hangingPunct="0"/>
              <a:r>
                <a:rPr lang="en-US" sz="2400" b="1" dirty="0">
                  <a:solidFill>
                    <a:schemeClr val="bg1"/>
                  </a:solidFill>
                </a:rPr>
                <a:t>СТИЛ ЖИВОТА</a:t>
              </a:r>
            </a:p>
          </p:txBody>
        </p:sp>
        <p:sp>
          <p:nvSpPr>
            <p:cNvPr id="106508" name="AutoShape 11"/>
            <p:cNvSpPr>
              <a:spLocks noChangeArrowheads="1"/>
            </p:cNvSpPr>
            <p:nvPr/>
          </p:nvSpPr>
          <p:spPr bwMode="auto">
            <a:xfrm rot="1860000">
              <a:off x="1681" y="2895"/>
              <a:ext cx="811" cy="336"/>
            </a:xfrm>
            <a:prstGeom prst="rightArrow">
              <a:avLst>
                <a:gd name="adj1" fmla="val 50000"/>
                <a:gd name="adj2" fmla="val 60476"/>
              </a:avLst>
            </a:prstGeom>
            <a:solidFill>
              <a:srgbClr val="7030A0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6510" name="Rectangle 13"/>
            <p:cNvSpPr>
              <a:spLocks noChangeArrowheads="1"/>
            </p:cNvSpPr>
            <p:nvPr/>
          </p:nvSpPr>
          <p:spPr bwMode="auto">
            <a:xfrm>
              <a:off x="553" y="2326"/>
              <a:ext cx="1334" cy="32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defTabSz="762000" eaLnBrk="0" hangingPunct="0"/>
              <a:r>
                <a:rPr lang="en-US" sz="2000" b="1" dirty="0">
                  <a:solidFill>
                    <a:schemeClr val="bg1"/>
                  </a:solidFill>
                </a:rPr>
                <a:t>ПСИХОЛОШКИ</a:t>
              </a:r>
            </a:p>
          </p:txBody>
        </p:sp>
        <p:sp>
          <p:nvSpPr>
            <p:cNvPr id="106511" name="AutoShape 14"/>
            <p:cNvSpPr>
              <a:spLocks noChangeArrowheads="1"/>
            </p:cNvSpPr>
            <p:nvPr/>
          </p:nvSpPr>
          <p:spPr bwMode="auto">
            <a:xfrm rot="19680000" flipH="1">
              <a:off x="3414" y="2764"/>
              <a:ext cx="810" cy="336"/>
            </a:xfrm>
            <a:prstGeom prst="rightArrow">
              <a:avLst>
                <a:gd name="adj1" fmla="val 50000"/>
                <a:gd name="adj2" fmla="val 60268"/>
              </a:avLst>
            </a:prstGeom>
            <a:solidFill>
              <a:srgbClr val="7030A0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6513" name="Rectangle 16"/>
            <p:cNvSpPr>
              <a:spLocks noChangeArrowheads="1"/>
            </p:cNvSpPr>
            <p:nvPr/>
          </p:nvSpPr>
          <p:spPr bwMode="auto">
            <a:xfrm>
              <a:off x="4023" y="2192"/>
              <a:ext cx="1292" cy="32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defTabSz="762000" eaLnBrk="0" hangingPunct="0"/>
              <a:r>
                <a:rPr lang="en-US" sz="2000" b="1" dirty="0">
                  <a:solidFill>
                    <a:schemeClr val="bg1"/>
                  </a:solidFill>
                </a:rPr>
                <a:t>МЕДИЦИНСКИ</a:t>
              </a:r>
            </a:p>
          </p:txBody>
        </p:sp>
        <p:sp>
          <p:nvSpPr>
            <p:cNvPr id="106515" name="Rectangle 18"/>
            <p:cNvSpPr>
              <a:spLocks noChangeArrowheads="1"/>
            </p:cNvSpPr>
            <p:nvPr/>
          </p:nvSpPr>
          <p:spPr bwMode="auto">
            <a:xfrm>
              <a:off x="2369" y="2339"/>
              <a:ext cx="987" cy="32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defTabSz="762000" eaLnBrk="0" hangingPunct="0"/>
              <a:r>
                <a:rPr lang="en-US" sz="2000" b="1">
                  <a:solidFill>
                    <a:schemeClr val="bg1"/>
                  </a:solidFill>
                </a:rPr>
                <a:t>ГЕНЕТСКИ</a:t>
              </a:r>
            </a:p>
          </p:txBody>
        </p:sp>
        <p:sp>
          <p:nvSpPr>
            <p:cNvPr id="106517" name="Rectangle 20"/>
            <p:cNvSpPr>
              <a:spLocks noChangeArrowheads="1"/>
            </p:cNvSpPr>
            <p:nvPr/>
          </p:nvSpPr>
          <p:spPr bwMode="auto">
            <a:xfrm>
              <a:off x="2329" y="3754"/>
              <a:ext cx="1115" cy="326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defTabSz="762000" eaLnBrk="0" hangingPunct="0"/>
              <a:r>
                <a:rPr lang="en-US" sz="2000" b="1">
                  <a:solidFill>
                    <a:schemeClr val="bg1"/>
                  </a:solidFill>
                </a:rPr>
                <a:t>ГОЈАЗНОСТ</a:t>
              </a:r>
            </a:p>
          </p:txBody>
        </p:sp>
      </p:grpSp>
      <p:sp>
        <p:nvSpPr>
          <p:cNvPr id="128021" name="Text Box 21"/>
          <p:cNvSpPr txBox="1">
            <a:spLocks noChangeArrowheads="1"/>
          </p:cNvSpPr>
          <p:nvPr/>
        </p:nvSpPr>
        <p:spPr bwMode="auto">
          <a:xfrm>
            <a:off x="2195513" y="1268413"/>
            <a:ext cx="5257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sr-Cyrl-C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ЕТИОЛОГИЈА ГОЈАЗНОСТИ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8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8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21" grpId="0" autoUpdateAnimBg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700213"/>
            <a:ext cx="8686800" cy="4700587"/>
          </a:xfrm>
        </p:spPr>
        <p:txBody>
          <a:bodyPr/>
          <a:lstStyle/>
          <a:p>
            <a:pPr eaLnBrk="1" hangingPunct="1"/>
            <a:r>
              <a:rPr lang="sr-Cyrl-CS" smtClean="0">
                <a:latin typeface="Times New Roman" pitchFamily="18" charset="0"/>
              </a:rPr>
              <a:t>последица дејства више различитих фактора (наследних особина, психолошких, културолошких, социјалних, метаболичких, физиолошких и патофизиолошких) </a:t>
            </a:r>
          </a:p>
          <a:p>
            <a:pPr eaLnBrk="1" hangingPunct="1"/>
            <a:r>
              <a:rPr lang="sr-Cyrl-CS" smtClean="0">
                <a:latin typeface="Times New Roman" pitchFamily="18" charset="0"/>
              </a:rPr>
              <a:t>гојазност је мултикаузално обољење које најчешће настаје као последица интеракције генотипа (наследних генетских одлика индивидуе) и фактора спољне средине</a:t>
            </a:r>
            <a:r>
              <a:rPr lang="sr-Latn-CS" smtClean="0">
                <a:latin typeface="Times New Roman" pitchFamily="18" charset="0"/>
              </a:rPr>
              <a:t>. </a:t>
            </a:r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sr-Cyrl-CS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Наследни фактори</a:t>
            </a:r>
            <a:r>
              <a:rPr lang="sr-Cyrl-C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sr-Latn-CS" sz="2800" dirty="0" smtClean="0">
                <a:latin typeface="Times New Roman" pitchFamily="18" charset="0"/>
              </a:rPr>
              <a:t>Резултати финско-британског истраживања, објављени у америчком часопису 'Science', показали су да на 16-том људском хромозому</a:t>
            </a:r>
            <a:r>
              <a:rPr lang="en-US" sz="2800" dirty="0" smtClean="0">
                <a:latin typeface="Times New Roman" pitchFamily="18" charset="0"/>
              </a:rPr>
              <a:t> </a:t>
            </a:r>
            <a:r>
              <a:rPr lang="sr-Latn-CS" sz="2800" dirty="0" smtClean="0">
                <a:latin typeface="Times New Roman" pitchFamily="18" charset="0"/>
              </a:rPr>
              <a:t>постоји ген (назван FTO) који утиче на гојазност. </a:t>
            </a:r>
            <a:endParaRPr lang="en-US" sz="2800" dirty="0" smtClean="0">
              <a:latin typeface="Times New Roman" pitchFamily="18" charset="0"/>
            </a:endParaRPr>
          </a:p>
          <a:p>
            <a:r>
              <a:rPr lang="sr-Latn-CS" sz="2800" dirty="0" smtClean="0">
                <a:latin typeface="Times New Roman" pitchFamily="18" charset="0"/>
              </a:rPr>
              <a:t>Истраживање спроведено на више од 40.000 људи показало је да су особе носиоци два гена </a:t>
            </a:r>
            <a:r>
              <a:rPr lang="sr-Latn-CS" sz="2800" dirty="0">
                <a:latin typeface="Times New Roman" pitchFamily="18" charset="0"/>
              </a:rPr>
              <a:t>FTO изложене </a:t>
            </a:r>
            <a:r>
              <a:rPr lang="sr-Latn-CS" sz="2800" dirty="0" smtClean="0">
                <a:latin typeface="Times New Roman" pitchFamily="18" charset="0"/>
              </a:rPr>
              <a:t>70% већој опасности од појаве гојазности од особа без тог гена. </a:t>
            </a:r>
            <a:endParaRPr lang="en-US" sz="28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sr-Cyrl-CS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Фактори средине</a:t>
            </a:r>
            <a:r>
              <a:rPr lang="sr-Cyrl-C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16113"/>
            <a:ext cx="8458200" cy="4637087"/>
          </a:xfrm>
        </p:spPr>
        <p:txBody>
          <a:bodyPr/>
          <a:lstStyle/>
          <a:p>
            <a:pPr eaLnBrk="1" hangingPunct="1"/>
            <a:r>
              <a:rPr lang="sr-Latn-CS" sz="2800" smtClean="0">
                <a:latin typeface="Times New Roman" pitchFamily="18" charset="0"/>
              </a:rPr>
              <a:t>Друга половина, која делује као окидач, су спољни фактори (неправилно и неадекватно конзумирање хране). </a:t>
            </a:r>
            <a:endParaRPr lang="en-US" sz="2800" smtClean="0">
              <a:latin typeface="Times New Roman" pitchFamily="18" charset="0"/>
            </a:endParaRPr>
          </a:p>
          <a:p>
            <a:pPr eaLnBrk="1" hangingPunct="1"/>
            <a:r>
              <a:rPr lang="sr-Latn-CS" sz="2800" smtClean="0">
                <a:latin typeface="Times New Roman" pitchFamily="18" charset="0"/>
              </a:rPr>
              <a:t>Када се у организам дуже време уноси већа количина енергетски хранљивих материја него што може да се потроши, долази до последичног таложења масти и повећања телесне тежине. </a:t>
            </a:r>
            <a:endParaRPr lang="en-US" sz="2800" smtClean="0">
              <a:latin typeface="Times New Roman" pitchFamily="18" charset="0"/>
            </a:endParaRPr>
          </a:p>
          <a:p>
            <a:pPr eaLnBrk="1" hangingPunct="1"/>
            <a:r>
              <a:rPr lang="sr-Latn-CS" sz="2800" smtClean="0">
                <a:latin typeface="Times New Roman" pitchFamily="18" charset="0"/>
              </a:rPr>
              <a:t>Јасно је, дакле, да до гојазности неће доћи ако постоји равнотежа </a:t>
            </a:r>
            <a:r>
              <a:rPr lang="sr-Cyrl-CS" sz="2800" smtClean="0">
                <a:latin typeface="Times New Roman" pitchFamily="18" charset="0"/>
              </a:rPr>
              <a:t>између уноса хране и енергетске потрошње.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sr-Cyrl-C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Психогени фактори</a:t>
            </a:r>
            <a:r>
              <a:rPr lang="sr-Cyrl-C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349500"/>
            <a:ext cx="83820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sr-Latn-CS" sz="2800" smtClean="0">
                <a:latin typeface="Times New Roman" pitchFamily="18" charset="0"/>
              </a:rPr>
              <a:t>Око 30 % гојазних особа има фазе преједања.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800" smtClean="0">
                <a:latin typeface="Times New Roman" pitchFamily="18" charset="0"/>
              </a:rPr>
              <a:t>Храна често служи као средство за превазилажење лоших емоција (фрустрација, досаде, несигурности, љутње, туге) или као утеха за разне проблеме. </a:t>
            </a:r>
            <a:endParaRPr lang="en-US" sz="28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800" smtClean="0">
                <a:latin typeface="Times New Roman" pitchFamily="18" charset="0"/>
              </a:rPr>
              <a:t>Осим тога, гојазне особе се често осећају непожељно и дискриминисано у данашњем друштву које манекенски тип грађе истиче као идеал лепоте.</a:t>
            </a:r>
            <a:endParaRPr lang="en-US" sz="28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800" smtClean="0">
                <a:latin typeface="Times New Roman" pitchFamily="18" charset="0"/>
              </a:rPr>
              <a:t>Услед тога оне често улазе у "зачарани круг", уносећи још више хране како би се краткорочно осећале боље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sr-Cyrl-CS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Физиолошки фактори</a:t>
            </a:r>
            <a:r>
              <a:rPr lang="sr-Cyrl-C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060575"/>
            <a:ext cx="8534400" cy="47974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Са годинама се полако смањује ниво базалног метаболизма, а повећавају се катаболички процеси за које није потребна додатна енергија. </a:t>
            </a:r>
            <a:endParaRPr lang="en-US" sz="24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Са старењем се смањује и способност и жеља за физичком активношћу, што </a:t>
            </a:r>
            <a:r>
              <a:rPr lang="en-US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све то </a:t>
            </a:r>
            <a:r>
              <a:rPr lang="sr-Latn-CS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додатно отежава. </a:t>
            </a:r>
            <a:endParaRPr lang="en-US" sz="24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Мишићна активност је најважнији начин којим се енергија ослобађа из организма. </a:t>
            </a:r>
            <a:endParaRPr lang="en-US" sz="24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Око једна трећине дневно утрошене енергије се потроши мишићним радом, а код физичких радника и половина или три четвртине. </a:t>
            </a:r>
            <a:endParaRPr lang="en-US" sz="24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Због тога се често каже, да гојазност настаје као последица превисоког </a:t>
            </a:r>
            <a:r>
              <a:rPr lang="sr-Cyrl-CS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односа уноса хране према физичкој активности.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sr-Cyrl-C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Патофизиолошки фактори</a:t>
            </a:r>
            <a:r>
              <a:rPr lang="sr-Cyrl-C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060575"/>
            <a:ext cx="8305800" cy="43402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36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Поремећаји лучења неких ендокриних жлезда (хипофиза, штитаста и полне жлезде) могу, мада ретко, да буду узрок гојазности. </a:t>
            </a:r>
            <a:endParaRPr lang="en-US" sz="36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36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Такође, лезија центара за регулацију уноса хране у мозгу или њихов поремећај (малигнитет) може условити повећање телесне тежине.</a:t>
            </a:r>
            <a:r>
              <a:rPr lang="sr-Latn-C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endParaRPr lang="en-US" sz="3600" b="1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062038"/>
            <a:ext cx="8229600" cy="793750"/>
          </a:xfrm>
        </p:spPr>
        <p:txBody>
          <a:bodyPr anchorCtr="1"/>
          <a:lstStyle/>
          <a:p>
            <a:pPr eaLnBrk="1" hangingPunct="1">
              <a:defRPr/>
            </a:pPr>
            <a:r>
              <a:rPr lang="sr-Cyrl-C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Патогенеза</a:t>
            </a:r>
            <a:r>
              <a:rPr lang="sr-Cyrl-CS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205038"/>
            <a:ext cx="8991600" cy="556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sr-Latn-CS" sz="21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Сувишно уношење енергетских материја, првенствено угљени</a:t>
            </a:r>
            <a:r>
              <a:rPr lang="en-US" sz="21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х </a:t>
            </a:r>
            <a:r>
              <a:rPr lang="sr-Latn-CS" sz="21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хидрата и липида, испољава се увек нагомилавањем масти у организму. </a:t>
            </a:r>
            <a:endParaRPr lang="en-US" sz="21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1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Вишак унетих угљених хидрата претвара се у триглицериде, који се транспортују до ткива и у њима депонују. </a:t>
            </a:r>
            <a:endParaRPr lang="en-US" sz="21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1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Главни орган у коме се обавља ова трансформација је јетра. </a:t>
            </a:r>
            <a:endParaRPr lang="en-US" sz="21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1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Депоновање масти у масне депое обавља се у облику хиломикрона и липопротеина врло мале густине. </a:t>
            </a:r>
            <a:endParaRPr lang="en-US" sz="21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1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Молекул триглицерида је сувише велики да би ушао у ћелију. </a:t>
            </a:r>
            <a:endParaRPr lang="en-US" sz="21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1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Крвљу доспели триглицериди се прво хидролизују под дејством ензима липазе у капиларима и при томе настају масне киселине. </a:t>
            </a:r>
            <a:endParaRPr lang="en-US" sz="21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1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Да би се оне депоновале потребан је глицерол у ћелији, а он потиче од разграђених угљених хидрата. Према томе, депоновање масти у ћелијам</a:t>
            </a:r>
            <a:r>
              <a:rPr lang="en-US" sz="21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а</a:t>
            </a:r>
            <a:r>
              <a:rPr lang="sr-Latn-CS" sz="21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масног ткива је условљено метаболизмом </a:t>
            </a:r>
            <a:r>
              <a:rPr lang="sr-Cyrl-CS" sz="21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шећeра.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435975" cy="60960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Фактори ризика за настанак нутритивних алергија</a:t>
            </a:r>
            <a:endParaRPr lang="en-US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Clr>
                <a:srgbClr val="000000"/>
              </a:buClr>
              <a:buFontTx/>
              <a:buNone/>
            </a:pP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1.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Присуство алергијских реакција у породици</a:t>
            </a:r>
            <a:endParaRPr lang="en-US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sr-Latn-CS" sz="18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	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Уколико један родитељ болује од било каквог облика алергијских реакција, половина деце ће испољити алергијске реакције</a:t>
            </a: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Уколико су обоје родитеља склони алергијама, 70% деце родитеља који испољавају било какав облик алергије ће </a:t>
            </a:r>
            <a:r>
              <a:rPr lang="en-US" sz="1800" b="1" dirty="0" err="1" smtClean="0">
                <a:solidFill>
                  <a:srgbClr val="000000"/>
                </a:solidFill>
                <a:latin typeface="Times New Roman" pitchFamily="18" charset="0"/>
              </a:rPr>
              <a:t>бити</a:t>
            </a: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800" b="1" dirty="0" err="1" smtClean="0">
                <a:solidFill>
                  <a:srgbClr val="000000"/>
                </a:solidFill>
                <a:latin typeface="Times New Roman" pitchFamily="18" charset="0"/>
              </a:rPr>
              <a:t>алерги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чно.</a:t>
            </a:r>
            <a:endParaRPr lang="en-US" sz="18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609600" indent="-609600" algn="just">
              <a:lnSpc>
                <a:spcPct val="80000"/>
              </a:lnSpc>
              <a:buFontTx/>
              <a:buNone/>
            </a:pPr>
            <a:endParaRPr lang="sr-Latn-CS" sz="18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2.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2400" b="1" dirty="0" smtClean="0">
                <a:solidFill>
                  <a:srgbClr val="000000"/>
                </a:solidFill>
                <a:latin typeface="Times New Roman" pitchFamily="18" charset="0"/>
              </a:rPr>
              <a:t>Године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itchFamily="18" charset="0"/>
              </a:rPr>
              <a:t> старости</a:t>
            </a:r>
            <a:endParaRPr lang="en-US" sz="2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sz="10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	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Нутритивне алергије су најчешће у дечјем узрасту, посебно у одојчади и мале деце</a:t>
            </a: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Како деца расту, органи за варење сазревају, те је вероватноћа да ће поједине намирнице изазвати неочекивану реакцију имуног система мања.</a:t>
            </a:r>
            <a:endParaRPr lang="en-US" sz="18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609600" indent="-609600" algn="just">
              <a:lnSpc>
                <a:spcPct val="80000"/>
              </a:lnSpc>
              <a:buFontTx/>
              <a:buNone/>
            </a:pPr>
            <a:endParaRPr lang="sr-Latn-CS" sz="18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	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Највећи број деце </a:t>
            </a:r>
            <a:r>
              <a:rPr lang="sr-Latn-CS" sz="1800" b="1" dirty="0" smtClean="0">
                <a:solidFill>
                  <a:srgbClr val="000000"/>
                </a:solidFill>
              </a:rPr>
              <a:t>“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прерасте</a:t>
            </a:r>
            <a:r>
              <a:rPr lang="sr-Latn-CS" sz="1800" b="1" dirty="0" smtClean="0">
                <a:solidFill>
                  <a:srgbClr val="000000"/>
                </a:solidFill>
              </a:rPr>
              <a:t>”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 алергије на млеко, соју, брашно и јаја. </a:t>
            </a:r>
            <a:endParaRPr lang="en-US" sz="18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609600" indent="-609600" algn="just">
              <a:lnSpc>
                <a:spcPct val="80000"/>
              </a:lnSpc>
              <a:buFontTx/>
              <a:buNone/>
            </a:pPr>
            <a:endParaRPr lang="sr-Latn-CS" sz="18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	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Нутритивне алергије на језграсто воће и шкољке остају за</a:t>
            </a:r>
            <a:r>
              <a:rPr lang="sr-Latn-CS" sz="20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sr-Latn-CS" sz="1800" b="1" dirty="0" smtClean="0">
                <a:solidFill>
                  <a:srgbClr val="000000"/>
                </a:solidFill>
                <a:latin typeface="Times New Roman" pitchFamily="18" charset="0"/>
              </a:rPr>
              <a:t>цео живот.</a:t>
            </a:r>
            <a:endParaRPr lang="en-US" sz="1800" b="1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287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sr-Cyrl-C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Патофизиолошки поремећаји</a:t>
            </a:r>
            <a:r>
              <a:rPr lang="sr-Cyrl-C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sr-Latn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Ова болест се испољава променама у телесној грађи, биохемијским поремећајима и разним симптомима и знацима (повећање телесне тежине, промене у унутрашњим органима, на локомоторном апарату, појаве шећерне болести, промене на кардиоваскуларном и респираторно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</a:t>
            </a:r>
            <a:r>
              <a:rPr lang="sr-Latn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систему и психички поремећаји). </a:t>
            </a:r>
            <a:endParaRPr lang="en-US" sz="28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Телесна грађа гојазних особа се значајно и карактеристично мења. </a:t>
            </a:r>
            <a:endParaRPr lang="en-US" sz="280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Масно ткиво у организму здравих особа налази се у одређеној количини и служи као потпорно ткиво и енергетска резерва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</a:t>
            </a: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2133600"/>
            <a:ext cx="8610600" cy="4419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Times New Roman" pitchFamily="18" charset="0"/>
              </a:rPr>
              <a:t>Оно се налази у међућелијском простору, међу влакнима скелетних мишића. </a:t>
            </a:r>
            <a:endParaRPr lang="en-US" sz="28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Times New Roman" pitchFamily="18" charset="0"/>
              </a:rPr>
              <a:t>Код гојазних особа распоред масти је нешто другачији. </a:t>
            </a:r>
            <a:endParaRPr lang="en-US" sz="28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Times New Roman" pitchFamily="18" charset="0"/>
              </a:rPr>
              <a:t>Код мушкараца се масно ткиво нагомилава у грудном кошу, горњем делу трбуха, на врату и лицу. </a:t>
            </a:r>
            <a:endParaRPr lang="en-US" sz="28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Times New Roman" pitchFamily="18" charset="0"/>
              </a:rPr>
              <a:t>При гојењу жена оно се претежно нагомилава у трбуху, глутеалним пределима и ектремитетима.</a:t>
            </a:r>
            <a:endParaRPr lang="en-US" sz="28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2800" smtClean="0">
                <a:latin typeface="Times New Roman" pitchFamily="18" charset="0"/>
              </a:rPr>
              <a:t>Повећање количине масног ткива у организму гојазних особа се испољава повећањем броја и величине масних ћелија (адипоцита). </a:t>
            </a:r>
            <a:endParaRPr lang="en-US" sz="28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908050"/>
            <a:ext cx="8229600" cy="11430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sr-Cyrl-C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Компликације болести</a:t>
            </a:r>
            <a:r>
              <a:rPr lang="sr-Cyrl-C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844675"/>
            <a:ext cx="8435975" cy="4556125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r-Cyrl-CS" sz="2100" smtClean="0">
                <a:latin typeface="Times New Roman" pitchFamily="18" charset="0"/>
              </a:rPr>
              <a:t>Метаболичко-хормоналне компликације (шећерна болест тип 2, инсулинска резистенција, дислипопротеинемија, хипертензија),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r-Cyrl-CS" sz="2100" smtClean="0">
                <a:latin typeface="Times New Roman" pitchFamily="18" charset="0"/>
              </a:rPr>
              <a:t>поремећаји на нивоу циркулишућих хормона и других фактора (цитокина, хормона раста и др.),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r-Cyrl-CS" sz="2100" smtClean="0">
                <a:latin typeface="Times New Roman" pitchFamily="18" charset="0"/>
              </a:rPr>
              <a:t>болести органских система (цереброваскуларна болест, срчана инсуфицијенција, тромбоемболијске компликације, хиповентилациони синдром, холеитијаза, масна инфилтрација јетре, дисфункције имунолошког система, болести коже),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r-Cyrl-CS" sz="2100" smtClean="0">
                <a:latin typeface="Times New Roman" pitchFamily="18" charset="0"/>
              </a:rPr>
              <a:t>малигне болести,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r-Cyrl-CS" sz="2100" smtClean="0">
                <a:latin typeface="Times New Roman" pitchFamily="18" charset="0"/>
              </a:rPr>
              <a:t>механичке компликације (артроза, пораст интраабдоминалног притиска, лумбални синдром),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r-Cyrl-CS" sz="2100" smtClean="0">
                <a:latin typeface="Times New Roman" pitchFamily="18" charset="0"/>
              </a:rPr>
              <a:t>хируршке компликације, 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r-Cyrl-CS" sz="2100" smtClean="0">
                <a:latin typeface="Times New Roman" pitchFamily="18" charset="0"/>
              </a:rPr>
              <a:t>психосоцијалне компликације (стрес, депресија, повећан ризик инвалидитета, компликације на радном месту</a:t>
            </a:r>
            <a:r>
              <a:rPr lang="en-US" sz="2100" smtClean="0">
                <a:latin typeface="Times New Roman" pitchFamily="18" charset="0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>
            <a:normAutofit fontScale="90000"/>
          </a:bodyPr>
          <a:lstStyle/>
          <a:p>
            <a:pPr eaLnBrk="1" hangingPunct="1">
              <a:defRPr/>
            </a:pPr>
            <a:r>
              <a:rPr lang="sr-Cyrl-C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Дијагноза и стратификација ухрањености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276475"/>
            <a:ext cx="8382000" cy="4032250"/>
          </a:xfrm>
        </p:spPr>
        <p:txBody>
          <a:bodyPr/>
          <a:lstStyle/>
          <a:p>
            <a:pPr eaLnBrk="1" hangingPunct="1"/>
            <a:r>
              <a:rPr lang="sr-Latn-CS" sz="2800" dirty="0" smtClean="0">
                <a:latin typeface="Times New Roman" pitchFamily="18" charset="0"/>
              </a:rPr>
              <a:t>Дијагноза гојазности се поставља на основу односа телесне масе у килограмима и квадрата телесне висине у метрима. </a:t>
            </a:r>
            <a:endParaRPr lang="en-US" sz="2800" dirty="0" smtClean="0">
              <a:latin typeface="Times New Roman" pitchFamily="18" charset="0"/>
            </a:endParaRPr>
          </a:p>
          <a:p>
            <a:pPr eaLnBrk="1" hangingPunct="1"/>
            <a:r>
              <a:rPr lang="sr-Latn-CS" sz="2800" dirty="0" smtClean="0">
                <a:latin typeface="Times New Roman" pitchFamily="18" charset="0"/>
              </a:rPr>
              <a:t>Добијени индеx телесне масе (</a:t>
            </a:r>
            <a:r>
              <a:rPr lang="sr-Cyrl-RS" sz="2800" dirty="0">
                <a:latin typeface="Times New Roman" pitchFamily="18" charset="0"/>
              </a:rPr>
              <a:t>И</a:t>
            </a:r>
            <a:r>
              <a:rPr lang="en-US" sz="2800" dirty="0" smtClean="0">
                <a:latin typeface="Times New Roman" pitchFamily="18" charset="0"/>
              </a:rPr>
              <a:t>TM</a:t>
            </a:r>
            <a:r>
              <a:rPr lang="sr-Cyrl-RS" sz="2800" dirty="0" smtClean="0">
                <a:latin typeface="Times New Roman" pitchFamily="18" charset="0"/>
              </a:rPr>
              <a:t>=</a:t>
            </a:r>
            <a:r>
              <a:rPr lang="sr-Latn-CS" sz="2800" dirty="0" smtClean="0">
                <a:latin typeface="Times New Roman" pitchFamily="18" charset="0"/>
              </a:rPr>
              <a:t>BMI) стратификује нивое ухрањености- од вредности испод нормале до еxтремно тешке гојазности. </a:t>
            </a:r>
          </a:p>
          <a:p>
            <a:pPr eaLnBrk="1" hangingPunct="1"/>
            <a:r>
              <a:rPr lang="sr-Cyrl-CS" sz="2800" dirty="0" smtClean="0">
                <a:latin typeface="Times New Roman" pitchFamily="18" charset="0"/>
              </a:rPr>
              <a:t>И сви остали начини утврђивања стања исхрањености</a:t>
            </a:r>
            <a:endParaRPr lang="en-US" sz="28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47800"/>
            <a:ext cx="7772400" cy="44196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sl-SI" sz="2000" dirty="0" smtClean="0"/>
              <a:t>Класификација</a:t>
            </a:r>
            <a:r>
              <a:rPr lang="en-US" sz="2000" dirty="0" smtClean="0"/>
              <a:t>	 BMI (</a:t>
            </a:r>
            <a:r>
              <a:rPr lang="en-US" sz="2000" dirty="0" err="1" smtClean="0"/>
              <a:t>кг</a:t>
            </a:r>
            <a:r>
              <a:rPr lang="en-US" sz="2000" dirty="0" smtClean="0"/>
              <a:t>/м2)	 </a:t>
            </a:r>
            <a:r>
              <a:rPr lang="sl-SI" sz="2000" dirty="0" smtClean="0"/>
              <a:t>	Ризик од ко-				</a:t>
            </a:r>
            <a:r>
              <a:rPr lang="en-US" sz="2000" dirty="0" smtClean="0"/>
              <a:t>                                        </a:t>
            </a:r>
            <a:r>
              <a:rPr lang="sl-SI" sz="2000" dirty="0" smtClean="0"/>
              <a:t>морбидитета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 smtClean="0"/>
              <a:t>Нормал</a:t>
            </a:r>
            <a:r>
              <a:rPr lang="sl-SI" sz="2400" dirty="0" smtClean="0"/>
              <a:t>ан</a:t>
            </a:r>
            <a:r>
              <a:rPr lang="en-US" sz="2400" dirty="0" smtClean="0"/>
              <a:t> </a:t>
            </a:r>
            <a:r>
              <a:rPr lang="sl-SI" sz="2400" dirty="0" smtClean="0"/>
              <a:t>опсег</a:t>
            </a:r>
            <a:r>
              <a:rPr lang="en-US" sz="2400" dirty="0" smtClean="0"/>
              <a:t>	  18,5-24,9	</a:t>
            </a:r>
            <a:r>
              <a:rPr lang="sl-SI" sz="2400" dirty="0" smtClean="0"/>
              <a:t>Минималан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sl-SI" sz="2400" dirty="0" smtClean="0"/>
              <a:t>Повећана тежина</a:t>
            </a:r>
            <a:r>
              <a:rPr lang="en-US" sz="2400" dirty="0" smtClean="0"/>
              <a:t>	   &gt;25,0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/>
              <a:t>                                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/>
              <a:t>      </a:t>
            </a:r>
            <a:r>
              <a:rPr lang="sl-SI" sz="2400" dirty="0" smtClean="0"/>
              <a:t>Предгојазност</a:t>
            </a:r>
            <a:r>
              <a:rPr lang="en-US" sz="2400" dirty="0" smtClean="0"/>
              <a:t>	  25-29,9		</a:t>
            </a:r>
            <a:r>
              <a:rPr lang="sl-SI" sz="2400" dirty="0" smtClean="0"/>
              <a:t>Низак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/>
              <a:t>      </a:t>
            </a:r>
            <a:r>
              <a:rPr lang="sl-SI" sz="2400" dirty="0" smtClean="0"/>
              <a:t>Гојазно</a:t>
            </a:r>
            <a:r>
              <a:rPr lang="en-US" sz="2400" dirty="0" err="1" smtClean="0"/>
              <a:t>ст</a:t>
            </a:r>
            <a:r>
              <a:rPr lang="sl-SI" sz="2400" dirty="0" smtClean="0"/>
              <a:t> кл.</a:t>
            </a:r>
            <a:r>
              <a:rPr lang="en-US" sz="2400" dirty="0" smtClean="0"/>
              <a:t> I	  30,0-34,9		</a:t>
            </a:r>
            <a:r>
              <a:rPr lang="sl-SI" sz="2400" dirty="0" smtClean="0"/>
              <a:t>Умерен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/>
              <a:t>      </a:t>
            </a:r>
            <a:r>
              <a:rPr lang="sl-SI" sz="2400" dirty="0" smtClean="0"/>
              <a:t>Гојазно</a:t>
            </a:r>
            <a:r>
              <a:rPr lang="en-US" sz="2400" dirty="0" err="1" smtClean="0"/>
              <a:t>ст</a:t>
            </a:r>
            <a:r>
              <a:rPr lang="sl-SI" sz="2400" dirty="0" smtClean="0"/>
              <a:t> кл.</a:t>
            </a:r>
            <a:r>
              <a:rPr lang="en-US" sz="2400" dirty="0" smtClean="0"/>
              <a:t> II	  35,0-39,9		</a:t>
            </a:r>
            <a:r>
              <a:rPr lang="sl-SI" sz="2400" dirty="0" smtClean="0"/>
              <a:t>Висок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/>
              <a:t>      </a:t>
            </a:r>
            <a:r>
              <a:rPr lang="sl-SI" sz="2400" dirty="0" smtClean="0"/>
              <a:t>Гојазно</a:t>
            </a:r>
            <a:r>
              <a:rPr lang="en-US" sz="2400" dirty="0" err="1" smtClean="0"/>
              <a:t>ст</a:t>
            </a:r>
            <a:r>
              <a:rPr lang="sl-SI" sz="2400" dirty="0" smtClean="0"/>
              <a:t> кл.</a:t>
            </a:r>
            <a:r>
              <a:rPr lang="en-US" sz="2400" dirty="0" smtClean="0"/>
              <a:t> III	 &gt;40,0		 </a:t>
            </a:r>
            <a:r>
              <a:rPr lang="sl-SI" sz="2400" dirty="0" smtClean="0"/>
              <a:t>Веома висок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sr-Cyrl-C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Преваленција гојазности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844675"/>
            <a:ext cx="7931150" cy="5013325"/>
          </a:xfrm>
        </p:spPr>
        <p:txBody>
          <a:bodyPr/>
          <a:lstStyle/>
          <a:p>
            <a:pPr eaLnBrk="1" hangingPunct="1"/>
            <a:r>
              <a:rPr lang="sr-Latn-CS" sz="2400" smtClean="0">
                <a:latin typeface="Times New Roman" pitchFamily="18" charset="0"/>
              </a:rPr>
              <a:t>Преваленција прекомерне телесне масе и гојазности убрзано се повећава и има обележја епидемије нарочито у развијеним земљама. </a:t>
            </a:r>
            <a:endParaRPr lang="en-US" sz="2400" smtClean="0">
              <a:latin typeface="Times New Roman" pitchFamily="18" charset="0"/>
            </a:endParaRPr>
          </a:p>
          <a:p>
            <a:pPr eaLnBrk="1" hangingPunct="1"/>
            <a:r>
              <a:rPr lang="sr-Latn-CS" sz="2400" smtClean="0">
                <a:latin typeface="Times New Roman" pitchFamily="18" charset="0"/>
              </a:rPr>
              <a:t>Према подацима СЗО, више од половине градјана од 35</a:t>
            </a:r>
            <a:r>
              <a:rPr lang="en-US" sz="2400" smtClean="0">
                <a:latin typeface="Times New Roman" pitchFamily="18" charset="0"/>
              </a:rPr>
              <a:t> година</a:t>
            </a:r>
            <a:r>
              <a:rPr lang="sr-Latn-CS" sz="2400" smtClean="0">
                <a:latin typeface="Times New Roman" pitchFamily="18" charset="0"/>
              </a:rPr>
              <a:t> до 65 година у Европи има прекомерну телесну масу или су гојазни.</a:t>
            </a:r>
          </a:p>
          <a:p>
            <a:pPr eaLnBrk="1" hangingPunct="1"/>
            <a:r>
              <a:rPr lang="sr-Latn-CS" sz="2400" smtClean="0">
                <a:latin typeface="Times New Roman" pitchFamily="18" charset="0"/>
              </a:rPr>
              <a:t>Слична ситуација је и у Америци где је више од 50 % популације са прекомерном телесном масом и гојазних. </a:t>
            </a:r>
            <a:endParaRPr lang="en-US" sz="2400" smtClean="0">
              <a:latin typeface="Times New Roman" pitchFamily="18" charset="0"/>
            </a:endParaRPr>
          </a:p>
          <a:p>
            <a:pPr eaLnBrk="1" hangingPunct="1"/>
            <a:r>
              <a:rPr lang="en-US" sz="2400" smtClean="0">
                <a:latin typeface="Times New Roman" pitchFamily="18" charset="0"/>
              </a:rPr>
              <a:t>Код нас гојазних је 30-40%, а најви</a:t>
            </a:r>
            <a:r>
              <a:rPr lang="sr-Latn-CS" sz="2400" smtClean="0">
                <a:latin typeface="Times New Roman" pitchFamily="18" charset="0"/>
              </a:rPr>
              <a:t>ш</a:t>
            </a:r>
            <a:r>
              <a:rPr lang="en-US" sz="2400" smtClean="0">
                <a:latin typeface="Times New Roman" pitchFamily="18" charset="0"/>
              </a:rPr>
              <a:t>е у Војводини.</a:t>
            </a:r>
          </a:p>
          <a:p>
            <a:pPr eaLnBrk="1" hangingPunct="1"/>
            <a:r>
              <a:rPr lang="en-US" sz="2400" smtClean="0">
                <a:latin typeface="Times New Roman" pitchFamily="18" charset="0"/>
              </a:rPr>
              <a:t>Данас је све ви</a:t>
            </a:r>
            <a:r>
              <a:rPr lang="sr-Latn-CS" sz="2400" smtClean="0">
                <a:latin typeface="Times New Roman" pitchFamily="18" charset="0"/>
              </a:rPr>
              <a:t>ш</a:t>
            </a:r>
            <a:r>
              <a:rPr lang="en-US" sz="2400" smtClean="0">
                <a:latin typeface="Times New Roman" pitchFamily="18" charset="0"/>
              </a:rPr>
              <a:t>е деце гојазно (Малта 38%).</a:t>
            </a:r>
          </a:p>
          <a:p>
            <a:pPr eaLnBrk="1" hangingPunct="1"/>
            <a:r>
              <a:rPr lang="en-US" sz="2400" smtClean="0">
                <a:latin typeface="Times New Roman" pitchFamily="18" charset="0"/>
              </a:rPr>
              <a:t>Најгојазнији </a:t>
            </a:r>
            <a:r>
              <a:rPr lang="sr-Cyrl-CS" sz="2400" smtClean="0">
                <a:latin typeface="Times New Roman" pitchFamily="18" charset="0"/>
              </a:rPr>
              <a:t>ч</a:t>
            </a:r>
            <a:r>
              <a:rPr lang="en-US" sz="2400" smtClean="0">
                <a:latin typeface="Times New Roman" pitchFamily="18" charset="0"/>
              </a:rPr>
              <a:t>овек на свету је био Енглез, Вилијам Кенбел (340 кг.).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l-SI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Последице гојазности</a:t>
            </a:r>
            <a:endParaRPr lang="sr-Latn-CS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sl-SI" sz="3200" smtClean="0"/>
              <a:t>Мождани удар</a:t>
            </a:r>
            <a:endParaRPr lang="sr-Cyrl-CS" sz="3200" smtClean="0"/>
          </a:p>
          <a:p>
            <a:pPr>
              <a:spcBef>
                <a:spcPct val="0"/>
              </a:spcBef>
            </a:pPr>
            <a:r>
              <a:rPr lang="sl-SI" sz="3200" smtClean="0"/>
              <a:t>Срчана обољења</a:t>
            </a:r>
            <a:endParaRPr lang="sr-Cyrl-CS" sz="3200" smtClean="0"/>
          </a:p>
          <a:p>
            <a:pPr>
              <a:spcBef>
                <a:spcPct val="0"/>
              </a:spcBef>
            </a:pPr>
            <a:r>
              <a:rPr lang="en-US" sz="3200" smtClean="0"/>
              <a:t>Респирато</a:t>
            </a:r>
            <a:r>
              <a:rPr lang="sl-SI" sz="3200" smtClean="0"/>
              <a:t>рна обољења</a:t>
            </a:r>
            <a:endParaRPr lang="en-US" sz="3200" smtClean="0"/>
          </a:p>
          <a:p>
            <a:pPr>
              <a:spcBef>
                <a:spcPct val="0"/>
              </a:spcBef>
            </a:pPr>
            <a:r>
              <a:rPr lang="sl-SI" sz="3200" smtClean="0"/>
              <a:t>К</a:t>
            </a:r>
            <a:r>
              <a:rPr lang="en-US" sz="3200" smtClean="0"/>
              <a:t>ардиовас</a:t>
            </a:r>
            <a:r>
              <a:rPr lang="sl-SI" sz="3200" smtClean="0"/>
              <a:t>к</a:t>
            </a:r>
            <a:r>
              <a:rPr lang="en-US" sz="3200" smtClean="0"/>
              <a:t>улар</a:t>
            </a:r>
            <a:r>
              <a:rPr lang="sl-SI" sz="3200" smtClean="0"/>
              <a:t>ни</a:t>
            </a:r>
            <a:r>
              <a:rPr lang="en-US" sz="3200" smtClean="0"/>
              <a:t> ри</a:t>
            </a:r>
            <a:r>
              <a:rPr lang="sl-SI" sz="3200" smtClean="0"/>
              <a:t>зи</a:t>
            </a:r>
            <a:r>
              <a:rPr lang="en-US" sz="3200" smtClean="0"/>
              <a:t>к фа</a:t>
            </a:r>
            <a:r>
              <a:rPr lang="sl-SI" sz="3200" smtClean="0"/>
              <a:t>к</a:t>
            </a:r>
            <a:r>
              <a:rPr lang="en-US" sz="3200" smtClean="0"/>
              <a:t>тор</a:t>
            </a:r>
            <a:r>
              <a:rPr lang="sl-SI" sz="3200" smtClean="0"/>
              <a:t>и</a:t>
            </a:r>
            <a:endParaRPr lang="en-US" sz="3200" smtClean="0"/>
          </a:p>
          <a:p>
            <a:pPr>
              <a:spcBef>
                <a:spcPct val="0"/>
              </a:spcBef>
            </a:pPr>
            <a:r>
              <a:rPr lang="en-US" sz="3200" smtClean="0"/>
              <a:t>Ди</a:t>
            </a:r>
            <a:r>
              <a:rPr lang="sl-SI" sz="3200" smtClean="0"/>
              <a:t>ја</a:t>
            </a:r>
            <a:r>
              <a:rPr lang="en-US" sz="3200" smtClean="0"/>
              <a:t>бетес</a:t>
            </a:r>
            <a:endParaRPr lang="sr-Cyrl-CS" sz="3200" smtClean="0"/>
          </a:p>
          <a:p>
            <a:endParaRPr lang="en-US" sz="3200" smtClean="0"/>
          </a:p>
          <a:p>
            <a:pPr>
              <a:spcBef>
                <a:spcPct val="0"/>
              </a:spcBef>
              <a:buFontTx/>
              <a:buNone/>
            </a:pPr>
            <a:endParaRPr lang="en-US" sz="3200" b="1" smtClean="0"/>
          </a:p>
          <a:p>
            <a:pPr>
              <a:spcBef>
                <a:spcPct val="0"/>
              </a:spcBef>
              <a:buFontTx/>
              <a:buNone/>
            </a:pPr>
            <a:endParaRPr lang="en-US" b="1" smtClean="0"/>
          </a:p>
          <a:p>
            <a:endParaRPr lang="sr-Latn-CS" smtClean="0"/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sl-SI" smtClean="0"/>
              <a:t>Обољења жучних</a:t>
            </a:r>
            <a:r>
              <a:rPr lang="sr-Cyrl-CS" smtClean="0"/>
              <a:t> </a:t>
            </a:r>
            <a:r>
              <a:rPr lang="sl-SI" smtClean="0"/>
              <a:t>путева</a:t>
            </a:r>
            <a:endParaRPr lang="sr-Cyrl-CS" smtClean="0"/>
          </a:p>
          <a:p>
            <a:pPr>
              <a:spcBef>
                <a:spcPct val="0"/>
              </a:spcBef>
            </a:pPr>
            <a:r>
              <a:rPr lang="en-US" smtClean="0"/>
              <a:t>Остеоартр</a:t>
            </a:r>
            <a:r>
              <a:rPr lang="sl-SI" smtClean="0"/>
              <a:t>оза</a:t>
            </a:r>
            <a:endParaRPr lang="sr-Cyrl-CS" smtClean="0"/>
          </a:p>
          <a:p>
            <a:pPr>
              <a:spcBef>
                <a:spcPct val="0"/>
              </a:spcBef>
            </a:pPr>
            <a:r>
              <a:rPr lang="sl-SI" smtClean="0"/>
              <a:t>Tумори</a:t>
            </a:r>
            <a:endParaRPr lang="sr-Cyrl-CS" smtClean="0"/>
          </a:p>
          <a:p>
            <a:r>
              <a:rPr lang="en-US" smtClean="0"/>
              <a:t>Хормон</a:t>
            </a:r>
            <a:r>
              <a:rPr lang="sl-SI" smtClean="0"/>
              <a:t>ски</a:t>
            </a:r>
            <a:r>
              <a:rPr lang="sr-Cyrl-CS" smtClean="0"/>
              <a:t> </a:t>
            </a:r>
            <a:r>
              <a:rPr lang="sl-SI" smtClean="0"/>
              <a:t>поремећај</a:t>
            </a:r>
            <a:endParaRPr lang="sr-Cyrl-CS" smtClean="0"/>
          </a:p>
          <a:p>
            <a:r>
              <a:rPr lang="en-US" smtClean="0"/>
              <a:t>Хyперури</a:t>
            </a:r>
            <a:r>
              <a:rPr lang="sl-SI" smtClean="0"/>
              <a:t>к</a:t>
            </a:r>
            <a:r>
              <a:rPr lang="en-US" smtClean="0"/>
              <a:t>еми</a:t>
            </a:r>
            <a:r>
              <a:rPr lang="sl-SI" smtClean="0"/>
              <a:t>ј</a:t>
            </a:r>
            <a:r>
              <a:rPr lang="en-US" smtClean="0"/>
              <a:t>а</a:t>
            </a:r>
          </a:p>
          <a:p>
            <a:r>
              <a:rPr lang="en-US" smtClean="0"/>
              <a:t>и</a:t>
            </a:r>
            <a:r>
              <a:rPr lang="sl-SI" smtClean="0"/>
              <a:t> </a:t>
            </a:r>
            <a:r>
              <a:rPr lang="en-US" smtClean="0"/>
              <a:t>г</a:t>
            </a:r>
            <a:r>
              <a:rPr lang="sl-SI" smtClean="0"/>
              <a:t>их</a:t>
            </a:r>
            <a:r>
              <a:rPr lang="en-US" smtClean="0"/>
              <a:t>т</a:t>
            </a:r>
          </a:p>
          <a:p>
            <a:endParaRPr lang="sr-Latn-CS" smtClean="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Типови гојазности</a:t>
            </a:r>
          </a:p>
        </p:txBody>
      </p:sp>
      <p:sp>
        <p:nvSpPr>
          <p:cNvPr id="153604" name="Rectangle 4"/>
          <p:cNvSpPr>
            <a:spLocks noGrp="1" noChangeArrowheads="1"/>
          </p:cNvSpPr>
          <p:nvPr>
            <p:ph sz="half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Тип јабуке (му</a:t>
            </a:r>
            <a:r>
              <a:rPr lang="sr-Latn-C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ш</a:t>
            </a: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ки, центрипетални).</a:t>
            </a:r>
          </a:p>
          <a:p>
            <a:pPr eaLnBrk="1" hangingPunct="1">
              <a:defRPr/>
            </a:pPr>
            <a:endParaRPr lang="en-US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Тип кру</a:t>
            </a:r>
            <a:r>
              <a:rPr lang="sr-Latn-C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ш</a:t>
            </a: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ке (</a:t>
            </a:r>
            <a:r>
              <a:rPr lang="sr-Latn-C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ж</a:t>
            </a: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енски, центрифугални).</a:t>
            </a:r>
          </a:p>
          <a:p>
            <a:pPr eaLnBrk="1" hangingPunct="1">
              <a:defRPr/>
            </a:pPr>
            <a:endParaRPr lang="en-US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en-US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en-US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en-US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endParaRPr lang="en-US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>
              <a:defRPr/>
            </a:pPr>
            <a:r>
              <a:rPr lang="sr-Latn-CS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Гојазност је хронична болест и лечи се до</a:t>
            </a:r>
            <a:r>
              <a:rPr lang="sr-Cyrl-CS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ж</a:t>
            </a:r>
            <a:r>
              <a:rPr lang="sr-Latn-CS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ивотно. </a:t>
            </a:r>
            <a:endParaRPr lang="en-US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sr-Latn-CS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Дуготрајно позитиван енергетски биланс, који је довео до нагомилавања масти, мора се заменити негативним билансом калорија, а новонастали енергетки дефицит надокнадити мобилизацијом триглицерида из складишта масти, нарочито из зоне висцеларних органа.</a:t>
            </a: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341438"/>
            <a:ext cx="8686800" cy="6019800"/>
          </a:xfrm>
        </p:spPr>
        <p:txBody>
          <a:bodyPr/>
          <a:lstStyle/>
          <a:p>
            <a:pPr algn="just">
              <a:buFontTx/>
              <a:buNone/>
            </a:pPr>
            <a:r>
              <a:rPr lang="sr-Latn-CS" b="1" smtClean="0">
                <a:solidFill>
                  <a:srgbClr val="000000"/>
                </a:solidFill>
                <a:latin typeface="Times New Roman" pitchFamily="18" charset="0"/>
              </a:rPr>
              <a:t>Већина људи је једном у животу имала неочекивану реакцију на поједине намирнице.</a:t>
            </a:r>
          </a:p>
          <a:p>
            <a:pPr algn="just">
              <a:buFontTx/>
              <a:buNone/>
            </a:pPr>
            <a:r>
              <a:rPr lang="sr-Latn-CS" b="1" smtClean="0">
                <a:solidFill>
                  <a:srgbClr val="000000"/>
                </a:solidFill>
                <a:latin typeface="Times New Roman" pitchFamily="18" charset="0"/>
              </a:rPr>
              <a:t>Једно од петоро одраслих људи сматра да има нутритивну алергију </a:t>
            </a:r>
            <a:r>
              <a:rPr lang="sr-Latn-CS" b="1" smtClean="0">
                <a:solidFill>
                  <a:srgbClr val="000000"/>
                </a:solidFill>
              </a:rPr>
              <a:t>–</a:t>
            </a:r>
            <a:r>
              <a:rPr lang="sr-Latn-CS" b="1" smtClean="0">
                <a:solidFill>
                  <a:srgbClr val="000000"/>
                </a:solidFill>
                <a:latin typeface="Times New Roman" pitchFamily="18" charset="0"/>
              </a:rPr>
              <a:t> чињенице су да једна одрасла особа од седамдесет заиста има праву нутритивну алергију</a:t>
            </a:r>
            <a:r>
              <a:rPr lang="en-US" b="1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>
              <a:buFontTx/>
              <a:buNone/>
            </a:pPr>
            <a:r>
              <a:rPr lang="sr-Latn-CS" b="1" smtClean="0">
                <a:solidFill>
                  <a:srgbClr val="000000"/>
                </a:solidFill>
                <a:latin typeface="Times New Roman" pitchFamily="18" charset="0"/>
              </a:rPr>
              <a:t>Нутритивне алергије су знатно чешће у деце, али их она прерасту у школском узрасту</a:t>
            </a:r>
            <a:r>
              <a:rPr lang="en-US" b="1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82533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5213</Words>
  <Application>Microsoft Office PowerPoint</Application>
  <PresentationFormat>On-screen Show (4:3)</PresentationFormat>
  <Paragraphs>642</Paragraphs>
  <Slides>88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88</vt:i4>
      </vt:variant>
    </vt:vector>
  </HeadingPairs>
  <TitlesOfParts>
    <vt:vector size="89" baseType="lpstr">
      <vt:lpstr>Office Theme</vt:lpstr>
      <vt:lpstr>НАРОДНО ЗДРАВЉЕ</vt:lpstr>
      <vt:lpstr>    Поремећаји исхране  </vt:lpstr>
      <vt:lpstr>Slide 3</vt:lpstr>
      <vt:lpstr>Најзначајнији дефицити на глобалном нивоу</vt:lpstr>
      <vt:lpstr>НУТРИТИВНЕ АЛЕРГИЈЕ</vt:lpstr>
      <vt:lpstr>Slide 6</vt:lpstr>
      <vt:lpstr>Slide 7</vt:lpstr>
      <vt:lpstr>Slide 8</vt:lpstr>
      <vt:lpstr>Slide 9</vt:lpstr>
      <vt:lpstr>Slide 10</vt:lpstr>
      <vt:lpstr>Slide 11</vt:lpstr>
      <vt:lpstr>Која храна најчешће узрокује алергијске реакције?</vt:lpstr>
      <vt:lpstr>Slide 13</vt:lpstr>
      <vt:lpstr>Како се манифестују нутритивне алергије?</vt:lpstr>
      <vt:lpstr>Slide 15</vt:lpstr>
      <vt:lpstr>Алергија на кравље млеко</vt:lpstr>
      <vt:lpstr>Алергија на јаја</vt:lpstr>
      <vt:lpstr>Алергија на рибе, шкољке и ракове</vt:lpstr>
      <vt:lpstr> Како се доказује алергија на храну? </vt:lpstr>
      <vt:lpstr>Превенција алергијских болести</vt:lpstr>
      <vt:lpstr>Алиментарне болести</vt:lpstr>
      <vt:lpstr>Slide 22</vt:lpstr>
      <vt:lpstr>Алиментарна обољења (болести преносиве храном)</vt:lpstr>
      <vt:lpstr>Алиментарна обољења (болести преносиве храном)-подела</vt:lpstr>
      <vt:lpstr>Дефиниције </vt:lpstr>
      <vt:lpstr>Вирусне болести које се преносе храном</vt:lpstr>
      <vt:lpstr>Инфективна жутица</vt:lpstr>
      <vt:lpstr>Šigeloza </vt:lpstr>
      <vt:lpstr>Slide 29</vt:lpstr>
      <vt:lpstr>Slide 30</vt:lpstr>
      <vt:lpstr>Slide 31</vt:lpstr>
      <vt:lpstr>Listeria monocytogenes</vt:lpstr>
      <vt:lpstr>Listeria monocytogenes</vt:lpstr>
      <vt:lpstr>Извори контаминације L. monocytogenes</vt:lpstr>
      <vt:lpstr>Са епидемиолошког становишта салмонеле се могу разврстати у три групе</vt:lpstr>
      <vt:lpstr>Најчешће су у случају алиментарних салмонелоза изоловане:</vt:lpstr>
      <vt:lpstr>Салмонелозе</vt:lpstr>
      <vt:lpstr>Aeromonas hydrophila</vt:lpstr>
      <vt:lpstr>Escherichia coli</vt:lpstr>
      <vt:lpstr>стафилококне инфекције</vt:lpstr>
      <vt:lpstr>Интоксикације ентеротоксинима коагулаза позитивних стафилокока</vt:lpstr>
      <vt:lpstr>Извори контаминације хране S. aureus</vt:lpstr>
      <vt:lpstr>Клинички знаци и прогноза</vt:lpstr>
      <vt:lpstr>Поремећаји понашања у исхрани</vt:lpstr>
      <vt:lpstr>Поремећаји понашања у исхрани</vt:lpstr>
      <vt:lpstr>Slide 46</vt:lpstr>
      <vt:lpstr>Преједање (Binge Eating Disorder)</vt:lpstr>
      <vt:lpstr>Преједање (Binge Eating Disorder)</vt:lpstr>
      <vt:lpstr>Преједање (Binge Eating Disorder)</vt:lpstr>
      <vt:lpstr>Здравствене последице преједања </vt:lpstr>
      <vt:lpstr>  ANOREXIA NERVOSA  </vt:lpstr>
      <vt:lpstr>Чиниоци који доприносе развоју anorexia nervosa</vt:lpstr>
      <vt:lpstr>Slide 53</vt:lpstr>
      <vt:lpstr>Slide 54</vt:lpstr>
      <vt:lpstr>РИЗИЧНЕ ГРУПЕ</vt:lpstr>
      <vt:lpstr>ЗНАЦИ КОЈИ УКАЗУЈУ НА ЧЕСТО ИЛИ СКОРО ПОВРАЋАЊЕ </vt:lpstr>
      <vt:lpstr>КАКО БУЛИМИЈА УТИЧЕ НА ОРГАНИЗАМ</vt:lpstr>
      <vt:lpstr>КАКО БУЛИМИЈА УТИЧЕ НА ОРГАНИЗАМ</vt:lpstr>
      <vt:lpstr>БУЛИМИЈА И ТРУДНОЋА</vt:lpstr>
      <vt:lpstr>Потхрањеност или малнутриција (нутритивни дефицит, дисбаланс,  проблем недовољне исхране) </vt:lpstr>
      <vt:lpstr>Slide 61</vt:lpstr>
      <vt:lpstr>Slide 62</vt:lpstr>
      <vt:lpstr>Slide 63</vt:lpstr>
      <vt:lpstr>Slide 64</vt:lpstr>
      <vt:lpstr>Slide 65</vt:lpstr>
      <vt:lpstr>Узроци и последице протеинско-енергетског дефицита</vt:lpstr>
      <vt:lpstr>Slide 67</vt:lpstr>
      <vt:lpstr>Slide 68</vt:lpstr>
      <vt:lpstr>Slide 69</vt:lpstr>
      <vt:lpstr>Slide 70</vt:lpstr>
      <vt:lpstr>Гојазност кроз историју</vt:lpstr>
      <vt:lpstr>Slide 72</vt:lpstr>
      <vt:lpstr>Slide 73</vt:lpstr>
      <vt:lpstr>Наследни фактори </vt:lpstr>
      <vt:lpstr>Фактори средине </vt:lpstr>
      <vt:lpstr>Психогени фактори </vt:lpstr>
      <vt:lpstr>Физиолошки фактори </vt:lpstr>
      <vt:lpstr>Патофизиолошки фактори </vt:lpstr>
      <vt:lpstr>Патогенеза </vt:lpstr>
      <vt:lpstr>Патофизиолошки поремећаји </vt:lpstr>
      <vt:lpstr>Slide 81</vt:lpstr>
      <vt:lpstr>Компликације болести </vt:lpstr>
      <vt:lpstr>Дијагноза и стратификација ухрањености</vt:lpstr>
      <vt:lpstr>Slide 84</vt:lpstr>
      <vt:lpstr>Преваленција гојазности</vt:lpstr>
      <vt:lpstr>Последице гојазности</vt:lpstr>
      <vt:lpstr>Типови гојазности</vt:lpstr>
      <vt:lpstr>Slide 88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Nela</dc:creator>
  <cp:lastModifiedBy>nelad</cp:lastModifiedBy>
  <cp:revision>11</cp:revision>
  <dcterms:created xsi:type="dcterms:W3CDTF">2017-09-04T09:59:57Z</dcterms:created>
  <dcterms:modified xsi:type="dcterms:W3CDTF">2020-10-01T22:21:45Z</dcterms:modified>
</cp:coreProperties>
</file>